
<file path=[Content_Types].xml><?xml version="1.0" encoding="utf-8"?>
<Types xmlns="http://schemas.openxmlformats.org/package/2006/content-types">
  <Default Extension="xml" ContentType="application/xml"/>
  <Default Extension="jpeg" ContentType="image/jpeg"/>
  <Default Extension="jpg" ContentType="image/jpg"/>
  <Default Extension="mp4" ContentType="video/mp4"/>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7" r:id="rId2"/>
    <p:sldId id="299"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7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97"/>
    <p:restoredTop sz="50000"/>
  </p:normalViewPr>
  <p:slideViewPr>
    <p:cSldViewPr snapToGrid="0" snapToObjects="1">
      <p:cViewPr varScale="1">
        <p:scale>
          <a:sx n="74" d="100"/>
          <a:sy n="74" d="100"/>
        </p:scale>
        <p:origin x="22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F1D919-C14D-AF41-A4D7-1AC877ADB2D6}" type="datetimeFigureOut">
              <a:rPr lang="en-US" smtClean="0"/>
              <a:t>4/3/17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BF53C-6E5F-D841-8307-57F5A9B57212}" type="slidenum">
              <a:rPr lang="en-US" smtClean="0"/>
              <a:t>‹#›</a:t>
            </a:fld>
            <a:endParaRPr lang="en-US"/>
          </a:p>
        </p:txBody>
      </p:sp>
    </p:spTree>
    <p:extLst>
      <p:ext uri="{BB962C8B-B14F-4D97-AF65-F5344CB8AC3E}">
        <p14:creationId xmlns:p14="http://schemas.microsoft.com/office/powerpoint/2010/main" val="967936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Barkley</a:t>
            </a:r>
            <a:r>
              <a:rPr lang="en-US" baseline="0" dirty="0"/>
              <a:t> Introduction</a:t>
            </a:r>
          </a:p>
          <a:p>
            <a:r>
              <a:rPr lang="en-US" baseline="0" dirty="0"/>
              <a:t>	- CSI in general</a:t>
            </a:r>
          </a:p>
          <a:p>
            <a:r>
              <a:rPr lang="en-US" baseline="0" dirty="0"/>
              <a:t>	- Need for mobile applications</a:t>
            </a:r>
          </a:p>
          <a:p>
            <a:r>
              <a:rPr lang="en-US" baseline="0" dirty="0"/>
              <a:t>	- CSI’s code base (</a:t>
            </a:r>
            <a:r>
              <a:rPr lang="en-US" baseline="0" dirty="0" err="1"/>
              <a:t>microsoft</a:t>
            </a:r>
            <a:r>
              <a:rPr lang="en-US" baseline="0" dirty="0"/>
              <a:t>, </a:t>
            </a:r>
            <a:r>
              <a:rPr lang="en-US" baseline="0" dirty="0" err="1"/>
              <a:t>.net</a:t>
            </a:r>
            <a:r>
              <a:rPr lang="en-US" baseline="0" dirty="0"/>
              <a:t>, c#) to leverage on multiple platforms</a:t>
            </a:r>
          </a:p>
          <a:p>
            <a:r>
              <a:rPr lang="en-US" baseline="0" dirty="0"/>
              <a:t>	- Our research into how to do this (</a:t>
            </a:r>
            <a:r>
              <a:rPr lang="en-US" baseline="0" dirty="0" err="1"/>
              <a:t>cordova</a:t>
            </a:r>
            <a:r>
              <a:rPr lang="en-US" baseline="0" dirty="0"/>
              <a:t>/</a:t>
            </a:r>
            <a:r>
              <a:rPr lang="en-US" baseline="0" dirty="0" err="1"/>
              <a:t>phoneGap</a:t>
            </a:r>
            <a:r>
              <a:rPr lang="en-US" baseline="0" dirty="0"/>
              <a:t>, native language development, </a:t>
            </a:r>
            <a:r>
              <a:rPr lang="en-US" baseline="0" dirty="0" err="1"/>
              <a:t>xamarin</a:t>
            </a:r>
            <a:r>
              <a:rPr lang="en-US" baseline="0" dirty="0"/>
              <a:t>)</a:t>
            </a:r>
          </a:p>
          <a:p>
            <a:r>
              <a:rPr lang="en-US" baseline="0" dirty="0"/>
              <a:t>	- We decided on </a:t>
            </a:r>
            <a:r>
              <a:rPr lang="en-US" baseline="0" dirty="0" err="1"/>
              <a:t>Xamarin</a:t>
            </a:r>
            <a:r>
              <a:rPr lang="en-US" baseline="0" dirty="0"/>
              <a:t> – Carlo talk about that</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a:t>
            </a:fld>
            <a:endParaRPr lang="en-US"/>
          </a:p>
        </p:txBody>
      </p:sp>
    </p:spTree>
    <p:extLst>
      <p:ext uri="{BB962C8B-B14F-4D97-AF65-F5344CB8AC3E}">
        <p14:creationId xmlns:p14="http://schemas.microsoft.com/office/powerpoint/2010/main" val="770675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Forms is a new set of APIs allowing you to quickly and easily write shared User Interface code that is still rendered natively on each platform, while still providing direct access to the underlying SDKs if you need it.</a:t>
            </a:r>
          </a:p>
        </p:txBody>
      </p:sp>
      <p:sp>
        <p:nvSpPr>
          <p:cNvPr id="4" name="Slide Number Placeholder 3"/>
          <p:cNvSpPr>
            <a:spLocks noGrp="1"/>
          </p:cNvSpPr>
          <p:nvPr>
            <p:ph type="sldNum" sz="quarter" idx="10"/>
          </p:nvPr>
        </p:nvSpPr>
        <p:spPr/>
        <p:txBody>
          <a:bodyPr/>
          <a:lstStyle/>
          <a:p>
            <a:fld id="{9A022845-941E-7C42-8070-12AD873FCE1E}" type="slidenum">
              <a:rPr lang="en-US" smtClean="0"/>
              <a:t>11</a:t>
            </a:fld>
            <a:endParaRPr lang="en-US"/>
          </a:p>
        </p:txBody>
      </p:sp>
    </p:spTree>
    <p:extLst>
      <p:ext uri="{BB962C8B-B14F-4D97-AF65-F5344CB8AC3E}">
        <p14:creationId xmlns:p14="http://schemas.microsoft.com/office/powerpoint/2010/main" val="570295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see here the Xamarin approach we talked about earlier</a:t>
            </a:r>
          </a:p>
          <a:p>
            <a:r>
              <a:rPr lang="en-US" baseline="0" dirty="0"/>
              <a:t>This enables you to be highly productive, share code, but build out UI on each platform and access platform APIs</a:t>
            </a:r>
          </a:p>
          <a:p>
            <a:r>
              <a:rPr lang="en-US" baseline="0" dirty="0"/>
              <a:t>With Xamarin.Forms you now have a nice Shared UI Code layer, but still access to platform APIs</a:t>
            </a:r>
          </a:p>
          <a:p>
            <a:r>
              <a:rPr lang="en-US" baseline="0" dirty="0"/>
              <a:t>You can start from native, pick a few screens, or start with forms, and replace with native later</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12</a:t>
            </a:fld>
            <a:endParaRPr lang="en-US"/>
          </a:p>
        </p:txBody>
      </p:sp>
    </p:spTree>
    <p:extLst>
      <p:ext uri="{BB962C8B-B14F-4D97-AF65-F5344CB8AC3E}">
        <p14:creationId xmlns:p14="http://schemas.microsoft.com/office/powerpoint/2010/main" val="1729848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Dependency</a:t>
            </a:r>
            <a:r>
              <a:rPr lang="en-US" baseline="0" dirty="0"/>
              <a:t> Service &gt; give a good quick example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13</a:t>
            </a:fld>
            <a:endParaRPr lang="en-US"/>
          </a:p>
        </p:txBody>
      </p:sp>
    </p:spTree>
    <p:extLst>
      <p:ext uri="{BB962C8B-B14F-4D97-AF65-F5344CB8AC3E}">
        <p14:creationId xmlns:p14="http://schemas.microsoft.com/office/powerpoint/2010/main" val="1911652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you have a set</a:t>
            </a:r>
            <a:r>
              <a:rPr lang="en-US" baseline="0" dirty="0"/>
              <a:t> of pages for each screen of your application</a:t>
            </a:r>
          </a:p>
          <a:p>
            <a:r>
              <a:rPr lang="en-US" baseline="0" dirty="0"/>
              <a:t>There are things like Content, and </a:t>
            </a:r>
            <a:r>
              <a:rPr lang="en-US" baseline="0" dirty="0" err="1"/>
              <a:t>MasterDetail</a:t>
            </a:r>
            <a:r>
              <a:rPr lang="en-US" baseline="0" dirty="0"/>
              <a:t> which gives you a nice </a:t>
            </a:r>
            <a:r>
              <a:rPr lang="en-US" baseline="0" dirty="0" err="1"/>
              <a:t>flyout</a:t>
            </a:r>
            <a:endParaRPr lang="en-US" baseline="0" dirty="0"/>
          </a:p>
          <a:p>
            <a:r>
              <a:rPr lang="en-US" baseline="0" dirty="0"/>
              <a:t>With a tabbed view you get the correct look on each platform</a:t>
            </a:r>
          </a:p>
          <a:p>
            <a:r>
              <a:rPr lang="en-US" baseline="0" dirty="0"/>
              <a:t>iOS on bottom, Android on top, and on WP you have a Pivot control</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14</a:t>
            </a:fld>
            <a:endParaRPr lang="en-US"/>
          </a:p>
        </p:txBody>
      </p:sp>
    </p:spTree>
    <p:extLst>
      <p:ext uri="{BB962C8B-B14F-4D97-AF65-F5344CB8AC3E}">
        <p14:creationId xmlns:p14="http://schemas.microsoft.com/office/powerpoint/2010/main" val="1770141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lot of options from simple to complex</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15</a:t>
            </a:fld>
            <a:endParaRPr lang="en-US"/>
          </a:p>
        </p:txBody>
      </p:sp>
    </p:spTree>
    <p:extLst>
      <p:ext uri="{BB962C8B-B14F-4D97-AF65-F5344CB8AC3E}">
        <p14:creationId xmlns:p14="http://schemas.microsoft.com/office/powerpoint/2010/main" val="456737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Phoneit</a:t>
            </a:r>
            <a:r>
              <a:rPr lang="en-US" baseline="0" dirty="0"/>
              <a: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16</a:t>
            </a:fld>
            <a:endParaRPr lang="en-US"/>
          </a:p>
        </p:txBody>
      </p:sp>
    </p:spTree>
    <p:extLst>
      <p:ext uri="{BB962C8B-B14F-4D97-AF65-F5344CB8AC3E}">
        <p14:creationId xmlns:p14="http://schemas.microsoft.com/office/powerpoint/2010/main" val="2103743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Forms is a new set of APIs allowing you to quickly and easily write shared User Interface code that is still rendered natively on each platform, while still providing direct access to the underlying SDKs if you need it.</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A022845-941E-7C42-8070-12AD873FCE1E}" type="slidenum">
              <a:rPr kumimoji="0" lang="en-US" sz="1200" b="0" i="0" u="none" strike="noStrike" kern="1200" cap="none" spc="0" normalizeH="0" baseline="0" noProof="0" smtClean="0">
                <a:ln>
                  <a:noFill/>
                </a:ln>
                <a:solidFill>
                  <a:srgbClr val="000000"/>
                </a:solidFill>
                <a:effectLst/>
                <a:uLnTx/>
                <a:uFillTx/>
                <a:latin typeface="Gill Sans" charset="0"/>
                <a:ea typeface="ヒラギノ角ゴ ProN W3" charset="-128"/>
                <a:cs typeface="+mn-cs"/>
                <a:sym typeface="Gill Sans" charset="0"/>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Gill Sans" charset="0"/>
              <a:ea typeface="ヒラギノ角ゴ ProN W3" charset="-128"/>
              <a:cs typeface="+mn-cs"/>
              <a:sym typeface="Gill Sans" charset="0"/>
            </a:endParaRPr>
          </a:p>
        </p:txBody>
      </p:sp>
    </p:spTree>
    <p:extLst>
      <p:ext uri="{BB962C8B-B14F-4D97-AF65-F5344CB8AC3E}">
        <p14:creationId xmlns:p14="http://schemas.microsoft.com/office/powerpoint/2010/main" val="1652042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Forms is a new set of APIs allowing you to quickly and easily write shared User Interface code that is still rendered natively on each platform, while still providing direct access to the underlying SDKs if you need it.</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A022845-941E-7C42-8070-12AD873FCE1E}" type="slidenum">
              <a:rPr kumimoji="0" lang="en-US" sz="1200" b="0" i="0" u="none" strike="noStrike" kern="1200" cap="none" spc="0" normalizeH="0" baseline="0" noProof="0" smtClean="0">
                <a:ln>
                  <a:noFill/>
                </a:ln>
                <a:solidFill>
                  <a:srgbClr val="000000"/>
                </a:solidFill>
                <a:effectLst/>
                <a:uLnTx/>
                <a:uFillTx/>
                <a:latin typeface="Gill Sans" charset="0"/>
                <a:ea typeface="ヒラギノ角ゴ ProN W3" charset="-128"/>
                <a:cs typeface="+mn-cs"/>
                <a:sym typeface="Gill Sans" charset="0"/>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Gill Sans" charset="0"/>
              <a:ea typeface="ヒラギノ角ゴ ProN W3" charset="-128"/>
              <a:cs typeface="+mn-cs"/>
              <a:sym typeface="Gill Sans" charset="0"/>
            </a:endParaRPr>
          </a:p>
        </p:txBody>
      </p:sp>
    </p:spTree>
    <p:extLst>
      <p:ext uri="{BB962C8B-B14F-4D97-AF65-F5344CB8AC3E}">
        <p14:creationId xmlns:p14="http://schemas.microsoft.com/office/powerpoint/2010/main" val="1763082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a:t>
            </a:r>
            <a:r>
              <a:rPr lang="en-US" baseline="0" dirty="0"/>
              <a:t> about what </a:t>
            </a:r>
            <a:r>
              <a:rPr lang="en-US" baseline="0" dirty="0" err="1"/>
              <a:t>Xamarin</a:t>
            </a:r>
            <a:r>
              <a:rPr lang="en-US" baseline="0" dirty="0"/>
              <a:t> offers (</a:t>
            </a:r>
            <a:r>
              <a:rPr lang="en-US" baseline="0" dirty="0" err="1"/>
              <a:t>iOS</a:t>
            </a:r>
            <a:r>
              <a:rPr lang="en-US" baseline="0" dirty="0"/>
              <a:t>, Android, Mac using Visual Studio and C#)</a:t>
            </a:r>
          </a:p>
          <a:p>
            <a:endParaRPr lang="en-US" dirty="0"/>
          </a:p>
          <a:p>
            <a:endParaRPr lang="en-US" dirty="0"/>
          </a:p>
          <a:p>
            <a:r>
              <a:rPr lang="en-US" dirty="0"/>
              <a:t>If you are new to Xamarin</a:t>
            </a:r>
            <a:r>
              <a:rPr lang="en-US" baseline="0" dirty="0"/>
              <a:t> you should know that Xamarin offers a few products.</a:t>
            </a:r>
          </a:p>
          <a:p>
            <a:endParaRPr lang="en-US" baseline="0" dirty="0"/>
          </a:p>
          <a:p>
            <a:r>
              <a:rPr lang="en-US" baseline="0" dirty="0"/>
              <a:t>First is the Xamarin Platform. This is what we will be talking about to today and is where we will be creating native iOS, Android, and Windows apps all in C#.</a:t>
            </a:r>
          </a:p>
          <a:p>
            <a:endParaRPr lang="en-US" baseline="0" dirty="0"/>
          </a:p>
          <a:p>
            <a:r>
              <a:rPr lang="en-US" baseline="0" dirty="0"/>
              <a:t>Second, is a new product called Xamarin Test Cloud. Test Cloud is a unique UI automated testing platform where you are able to create UI tests that run on hundred of physical iOS and Android devices in Xamarin’s test cloud. What is wonderful is that the Test Cloud is open to any iOS or Android mobile app regardless of what programming language or platform it was developed in.</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a:t>
            </a:fld>
            <a:endParaRPr lang="en-US"/>
          </a:p>
        </p:txBody>
      </p:sp>
    </p:spTree>
    <p:extLst>
      <p:ext uri="{BB962C8B-B14F-4D97-AF65-F5344CB8AC3E}">
        <p14:creationId xmlns:p14="http://schemas.microsoft.com/office/powerpoint/2010/main" val="1205898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Xamarin’s unique</a:t>
            </a:r>
            <a:r>
              <a:rPr lang="en-US" baseline="0" dirty="0"/>
              <a:t> approach enables developers to develop native iOS, Android, and Windows app while creating a shared C# backend (business logic). </a:t>
            </a:r>
          </a:p>
          <a:p>
            <a:endParaRPr lang="en-US" baseline="0" dirty="0"/>
          </a:p>
          <a:p>
            <a:r>
              <a:rPr lang="en-US" baseline="0" dirty="0"/>
              <a:t>You are able to leverage all of your favorite C# features such as </a:t>
            </a:r>
            <a:r>
              <a:rPr lang="en-US" baseline="0" dirty="0" err="1"/>
              <a:t>async</a:t>
            </a:r>
            <a:r>
              <a:rPr lang="en-US" baseline="0" dirty="0"/>
              <a:t>/await, </a:t>
            </a:r>
            <a:r>
              <a:rPr lang="en-US" baseline="0" dirty="0" err="1"/>
              <a:t>lambas</a:t>
            </a:r>
            <a:r>
              <a:rPr lang="en-US" baseline="0" dirty="0"/>
              <a:t>, LINQ, events, delegates, and of course the great .NET Libraries.</a:t>
            </a:r>
          </a:p>
          <a:p>
            <a:endParaRPr lang="en-US" baseline="0" dirty="0"/>
          </a:p>
          <a:p>
            <a:r>
              <a:rPr lang="en-US" baseline="0" dirty="0"/>
              <a:t>We are going to take a look at Xamarin.Forms today, which enables you to share more code, but let’s take a look at what Xamarin development looks like.</a:t>
            </a:r>
          </a:p>
        </p:txBody>
      </p:sp>
      <p:sp>
        <p:nvSpPr>
          <p:cNvPr id="4" name="Slide Number Placeholder 3"/>
          <p:cNvSpPr>
            <a:spLocks noGrp="1"/>
          </p:cNvSpPr>
          <p:nvPr>
            <p:ph type="sldNum" sz="quarter" idx="10"/>
          </p:nvPr>
        </p:nvSpPr>
        <p:spPr/>
        <p:txBody>
          <a:bodyPr/>
          <a:lstStyle/>
          <a:p>
            <a:fld id="{ABBD7D81-D864-B349-9FB4-613ED1F9D755}" type="slidenum">
              <a:rPr lang="en-US" smtClean="0"/>
              <a:t>4</a:t>
            </a:fld>
            <a:endParaRPr lang="en-US"/>
          </a:p>
        </p:txBody>
      </p:sp>
    </p:spTree>
    <p:extLst>
      <p:ext uri="{BB962C8B-B14F-4D97-AF65-F5344CB8AC3E}">
        <p14:creationId xmlns:p14="http://schemas.microsoft.com/office/powerpoint/2010/main" val="789311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have ever developed for a Windows Platform before these .NET namespaces might look familiar.</a:t>
            </a:r>
          </a:p>
          <a:p>
            <a:endParaRPr lang="en-US" baseline="0" dirty="0"/>
          </a:p>
          <a:p>
            <a:r>
              <a:rPr lang="en-US" baseline="0" dirty="0"/>
              <a:t>However, if we go to a new platform such as Windows Phone or Store we have a new SDK to use and a new set of namespaces.</a:t>
            </a:r>
          </a:p>
          <a:p>
            <a:endParaRPr lang="en-US" baseline="0" dirty="0"/>
          </a:p>
        </p:txBody>
      </p:sp>
      <p:sp>
        <p:nvSpPr>
          <p:cNvPr id="4" name="Slide Number Placeholder 3"/>
          <p:cNvSpPr>
            <a:spLocks noGrp="1"/>
          </p:cNvSpPr>
          <p:nvPr>
            <p:ph type="sldNum" sz="quarter" idx="10"/>
          </p:nvPr>
        </p:nvSpPr>
        <p:spPr/>
        <p:txBody>
          <a:bodyPr/>
          <a:lstStyle/>
          <a:p>
            <a:fld id="{ABBD7D81-D864-B349-9FB4-613ED1F9D755}" type="slidenum">
              <a:rPr lang="en-US" smtClean="0"/>
              <a:t>5</a:t>
            </a:fld>
            <a:endParaRPr lang="en-US"/>
          </a:p>
        </p:txBody>
      </p:sp>
    </p:spTree>
    <p:extLst>
      <p:ext uri="{BB962C8B-B14F-4D97-AF65-F5344CB8AC3E}">
        <p14:creationId xmlns:p14="http://schemas.microsoft.com/office/powerpoint/2010/main" val="334950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think of iOS and Android development</a:t>
            </a:r>
            <a:r>
              <a:rPr lang="en-US" baseline="0" dirty="0"/>
              <a:t> the same with Xamarin. You can see we have all of our .NET namespaces and libraries, but Xamarin give us 100% </a:t>
            </a:r>
            <a:r>
              <a:rPr lang="en-US" baseline="0" dirty="0" err="1"/>
              <a:t>api</a:t>
            </a:r>
            <a:r>
              <a:rPr lang="en-US" baseline="0" dirty="0"/>
              <a:t> coverage of each iOS API in it’s SDK that we access view C#.</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a:t>
            </a:fld>
            <a:endParaRPr lang="en-US"/>
          </a:p>
        </p:txBody>
      </p:sp>
    </p:spTree>
    <p:extLst>
      <p:ext uri="{BB962C8B-B14F-4D97-AF65-F5344CB8AC3E}">
        <p14:creationId xmlns:p14="http://schemas.microsoft.com/office/powerpoint/2010/main" val="1377060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is true for Android as well.</a:t>
            </a:r>
          </a:p>
        </p:txBody>
      </p:sp>
      <p:sp>
        <p:nvSpPr>
          <p:cNvPr id="4" name="Slide Number Placeholder 3"/>
          <p:cNvSpPr>
            <a:spLocks noGrp="1"/>
          </p:cNvSpPr>
          <p:nvPr>
            <p:ph type="sldNum" sz="quarter" idx="10"/>
          </p:nvPr>
        </p:nvSpPr>
        <p:spPr/>
        <p:txBody>
          <a:bodyPr/>
          <a:lstStyle/>
          <a:p>
            <a:fld id="{ABBD7D81-D864-B349-9FB4-613ED1F9D755}" type="slidenum">
              <a:rPr lang="en-US" smtClean="0"/>
              <a:t>7</a:t>
            </a:fld>
            <a:endParaRPr lang="en-US"/>
          </a:p>
        </p:txBody>
      </p:sp>
    </p:spTree>
    <p:extLst>
      <p:ext uri="{BB962C8B-B14F-4D97-AF65-F5344CB8AC3E}">
        <p14:creationId xmlns:p14="http://schemas.microsoft.com/office/powerpoint/2010/main" val="2046412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show you both today</a:t>
            </a:r>
          </a:p>
        </p:txBody>
      </p:sp>
      <p:sp>
        <p:nvSpPr>
          <p:cNvPr id="4" name="Slide Number Placeholder 3"/>
          <p:cNvSpPr>
            <a:spLocks noGrp="1"/>
          </p:cNvSpPr>
          <p:nvPr>
            <p:ph type="sldNum" sz="quarter" idx="10"/>
          </p:nvPr>
        </p:nvSpPr>
        <p:spPr/>
        <p:txBody>
          <a:bodyPr/>
          <a:lstStyle/>
          <a:p>
            <a:fld id="{ABBD7D81-D864-B349-9FB4-613ED1F9D755}" type="slidenum">
              <a:rPr lang="en-US" smtClean="0"/>
              <a:t>8</a:t>
            </a:fld>
            <a:endParaRPr lang="en-US"/>
          </a:p>
        </p:txBody>
      </p:sp>
    </p:spTree>
    <p:extLst>
      <p:ext uri="{BB962C8B-B14F-4D97-AF65-F5344CB8AC3E}">
        <p14:creationId xmlns:p14="http://schemas.microsoft.com/office/powerpoint/2010/main" val="307448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If you didn’t know Xamarin has shipped</a:t>
            </a:r>
            <a:r>
              <a:rPr lang="en-US" baseline="0" dirty="0"/>
              <a:t> an Android designer for over 2 years</a:t>
            </a:r>
          </a:p>
          <a:p>
            <a:pPr marL="171450" indent="-171450">
              <a:buFont typeface="Arial"/>
              <a:buChar char="•"/>
            </a:pPr>
            <a:r>
              <a:rPr lang="en-US" baseline="0" dirty="0"/>
              <a:t>In both Visual Studio and Xamarin Studio</a:t>
            </a:r>
          </a:p>
          <a:p>
            <a:pPr marL="171450" indent="-171450">
              <a:buFont typeface="Arial"/>
              <a:buChar char="•"/>
            </a:pPr>
            <a:r>
              <a:rPr lang="en-US" baseline="0" dirty="0"/>
              <a:t>Features multi-layout view editing to make it easy to design for phone, small tablet, and large tablets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9</a:t>
            </a:fld>
            <a:endParaRPr lang="en-US"/>
          </a:p>
        </p:txBody>
      </p:sp>
    </p:spTree>
    <p:extLst>
      <p:ext uri="{BB962C8B-B14F-4D97-AF65-F5344CB8AC3E}">
        <p14:creationId xmlns:p14="http://schemas.microsoft.com/office/powerpoint/2010/main" val="1252822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a:t>
            </a:r>
            <a:r>
              <a:rPr lang="en-US" baseline="0" dirty="0"/>
              <a:t> video of designer in action. You are able to use Xamarin Studio or Visual Studio for all of your development.</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10</a:t>
            </a:fld>
            <a:endParaRPr lang="en-US"/>
          </a:p>
        </p:txBody>
      </p:sp>
    </p:spTree>
    <p:extLst>
      <p:ext uri="{BB962C8B-B14F-4D97-AF65-F5344CB8AC3E}">
        <p14:creationId xmlns:p14="http://schemas.microsoft.com/office/powerpoint/2010/main" val="2116175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C94CC31-0EEA-F840-97EB-8F6D4B9BAA5C}" type="datetimeFigureOut">
              <a:rPr lang="en-US" smtClean="0"/>
              <a:t>4/3/17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7CC4DA-B9F2-0D42-9160-AF59822201C4}" type="slidenum">
              <a:rPr lang="en-US" smtClean="0"/>
              <a:t>‹#›</a:t>
            </a:fld>
            <a:endParaRPr lang="en-US"/>
          </a:p>
        </p:txBody>
      </p:sp>
    </p:spTree>
    <p:extLst>
      <p:ext uri="{BB962C8B-B14F-4D97-AF65-F5344CB8AC3E}">
        <p14:creationId xmlns:p14="http://schemas.microsoft.com/office/powerpoint/2010/main" val="113711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94CC31-0EEA-F840-97EB-8F6D4B9BAA5C}" type="datetimeFigureOut">
              <a:rPr lang="en-US" smtClean="0"/>
              <a:t>4/3/17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7CC4DA-B9F2-0D42-9160-AF59822201C4}" type="slidenum">
              <a:rPr lang="en-US" smtClean="0"/>
              <a:t>‹#›</a:t>
            </a:fld>
            <a:endParaRPr lang="en-US"/>
          </a:p>
        </p:txBody>
      </p:sp>
    </p:spTree>
    <p:extLst>
      <p:ext uri="{BB962C8B-B14F-4D97-AF65-F5344CB8AC3E}">
        <p14:creationId xmlns:p14="http://schemas.microsoft.com/office/powerpoint/2010/main" val="490094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94CC31-0EEA-F840-97EB-8F6D4B9BAA5C}" type="datetimeFigureOut">
              <a:rPr lang="en-US" smtClean="0"/>
              <a:t>4/3/17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7CC4DA-B9F2-0D42-9160-AF59822201C4}" type="slidenum">
              <a:rPr lang="en-US" smtClean="0"/>
              <a:t>‹#›</a:t>
            </a:fld>
            <a:endParaRPr lang="en-US"/>
          </a:p>
        </p:txBody>
      </p:sp>
    </p:spTree>
    <p:extLst>
      <p:ext uri="{BB962C8B-B14F-4D97-AF65-F5344CB8AC3E}">
        <p14:creationId xmlns:p14="http://schemas.microsoft.com/office/powerpoint/2010/main" val="1412844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66267" y="990600"/>
            <a:ext cx="6519333" cy="3649133"/>
          </a:xfrm>
        </p:spPr>
        <p:txBody>
          <a:bodyPr/>
          <a:lstStyle>
            <a:lvl1pPr algn="l">
              <a:defRPr b="0" i="0">
                <a:solidFill>
                  <a:srgbClr val="3186C7"/>
                </a:solidFill>
                <a:latin typeface="Helvetica Light"/>
                <a:cs typeface="Helvetica Light"/>
              </a:defRPr>
            </a:lvl1pPr>
          </a:lstStyle>
          <a:p>
            <a:r>
              <a:rPr lang="en-US" dirty="0"/>
              <a:t>Title Goes Here</a:t>
            </a:r>
          </a:p>
        </p:txBody>
      </p:sp>
      <p:sp>
        <p:nvSpPr>
          <p:cNvPr id="4" name="Content Placeholder 3"/>
          <p:cNvSpPr>
            <a:spLocks noGrp="1"/>
          </p:cNvSpPr>
          <p:nvPr>
            <p:ph sz="half" idx="2" hasCustomPrompt="1"/>
          </p:nvPr>
        </p:nvSpPr>
        <p:spPr>
          <a:xfrm>
            <a:off x="5266267" y="4978400"/>
            <a:ext cx="6519333" cy="558801"/>
          </a:xfrm>
          <a:noFill/>
          <a:ln>
            <a:noFill/>
          </a:ln>
        </p:spPr>
        <p:txBody>
          <a:bodyPr/>
          <a:lstStyle>
            <a:lvl1pPr marL="0" indent="0">
              <a:lnSpc>
                <a:spcPct val="70000"/>
              </a:lnSpc>
              <a:buNone/>
              <a:defRPr sz="3733" b="1" i="0">
                <a:ln>
                  <a:noFill/>
                </a:ln>
                <a:solidFill>
                  <a:srgbClr val="8C8A8E"/>
                </a:solidFill>
                <a:latin typeface="Helvetica"/>
                <a:cs typeface="Helvetica"/>
              </a:defRPr>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Name Goes Here</a:t>
            </a:r>
          </a:p>
        </p:txBody>
      </p:sp>
      <p:cxnSp>
        <p:nvCxnSpPr>
          <p:cNvPr id="8" name="Straight Connector 7"/>
          <p:cNvCxnSpPr/>
          <p:nvPr userDrawn="1"/>
        </p:nvCxnSpPr>
        <p:spPr>
          <a:xfrm>
            <a:off x="4792133" y="990600"/>
            <a:ext cx="0" cy="48768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3"/>
          <p:cNvSpPr>
            <a:spLocks noGrp="1"/>
          </p:cNvSpPr>
          <p:nvPr>
            <p:ph sz="half" idx="10" hasCustomPrompt="1"/>
          </p:nvPr>
        </p:nvSpPr>
        <p:spPr>
          <a:xfrm>
            <a:off x="5266267" y="5537201"/>
            <a:ext cx="6519333" cy="558801"/>
          </a:xfrm>
          <a:noFill/>
          <a:ln>
            <a:noFill/>
          </a:ln>
        </p:spPr>
        <p:txBody>
          <a:bodyPr/>
          <a:lstStyle>
            <a:lvl1pPr marL="0" indent="0">
              <a:lnSpc>
                <a:spcPct val="70000"/>
              </a:lnSpc>
              <a:buNone/>
              <a:defRPr sz="3733" b="0" i="0" baseline="0">
                <a:ln>
                  <a:noFill/>
                </a:ln>
                <a:solidFill>
                  <a:srgbClr val="8C8A8E"/>
                </a:solidFill>
                <a:latin typeface="Helvetica Light"/>
                <a:cs typeface="Helvetica Light"/>
              </a:defRPr>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Presenter Title</a:t>
            </a:r>
          </a:p>
        </p:txBody>
      </p:sp>
      <p:sp>
        <p:nvSpPr>
          <p:cNvPr id="11" name="Content Placeholder 3"/>
          <p:cNvSpPr>
            <a:spLocks noGrp="1"/>
          </p:cNvSpPr>
          <p:nvPr>
            <p:ph sz="half" idx="11" hasCustomPrompt="1"/>
          </p:nvPr>
        </p:nvSpPr>
        <p:spPr>
          <a:xfrm>
            <a:off x="5266267" y="6096002"/>
            <a:ext cx="6519333" cy="558801"/>
          </a:xfrm>
          <a:noFill/>
          <a:ln>
            <a:noFill/>
          </a:ln>
        </p:spPr>
        <p:txBody>
          <a:bodyPr/>
          <a:lstStyle>
            <a:lvl1pPr marL="0" indent="0">
              <a:lnSpc>
                <a:spcPct val="70000"/>
              </a:lnSpc>
              <a:buNone/>
              <a:defRPr sz="3733" b="0" i="0">
                <a:ln>
                  <a:noFill/>
                </a:ln>
                <a:solidFill>
                  <a:srgbClr val="8C8A8E"/>
                </a:solidFill>
                <a:latin typeface="Helvetica Light"/>
                <a:cs typeface="Helvetica Light"/>
              </a:defRPr>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dirty="0"/>
              <a:t>Presenter Contact</a:t>
            </a:r>
          </a:p>
        </p:txBody>
      </p:sp>
      <p:pic>
        <p:nvPicPr>
          <p:cNvPr id="3" name="Picture 2" descr="xamarin-horizontal-blue@2x.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267" y="2905903"/>
            <a:ext cx="4318000" cy="1046195"/>
          </a:xfrm>
          <a:prstGeom prst="rect">
            <a:avLst/>
          </a:prstGeom>
        </p:spPr>
      </p:pic>
    </p:spTree>
    <p:extLst>
      <p:ext uri="{BB962C8B-B14F-4D97-AF65-F5344CB8AC3E}">
        <p14:creationId xmlns:p14="http://schemas.microsoft.com/office/powerpoint/2010/main" val="9577174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ote ">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09600" y="6356351"/>
            <a:ext cx="2844800" cy="365125"/>
          </a:xfrm>
          <a:prstGeom prst="rect">
            <a:avLst/>
          </a:prstGeom>
        </p:spPr>
        <p:txBody>
          <a:bodyPr/>
          <a:lstStyle/>
          <a:p>
            <a:fld id="{68C2560D-EC28-3B41-86E8-18F1CE0113B4}" type="datetimeFigureOut">
              <a:rPr lang="en-US" smtClean="0"/>
              <a:t>4/3/17</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12" name="Content Placeholder 2"/>
          <p:cNvSpPr>
            <a:spLocks noGrp="1"/>
          </p:cNvSpPr>
          <p:nvPr>
            <p:ph idx="1"/>
          </p:nvPr>
        </p:nvSpPr>
        <p:spPr>
          <a:xfrm>
            <a:off x="5825067" y="1338987"/>
            <a:ext cx="5757333" cy="4398719"/>
          </a:xfrm>
        </p:spPr>
        <p:txBody>
          <a:bodyPr numCol="1" spcCol="0">
            <a:normAutofit/>
          </a:bodyPr>
          <a:lstStyle>
            <a:lvl1pPr marL="457189" indent="-457189">
              <a:lnSpc>
                <a:spcPct val="110000"/>
              </a:lnSpc>
              <a:buSzPct val="110000"/>
              <a:buFontTx/>
              <a:buBlip>
                <a:blip r:embed="rId2"/>
              </a:buBlip>
              <a:defRPr sz="24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a:t>Click to edit Master text styles</a:t>
            </a:r>
          </a:p>
          <a:p>
            <a:pPr lvl="0"/>
            <a:endParaRPr lang="en-US" dirty="0"/>
          </a:p>
        </p:txBody>
      </p:sp>
      <p:sp>
        <p:nvSpPr>
          <p:cNvPr id="8" name="Title 1"/>
          <p:cNvSpPr>
            <a:spLocks noGrp="1"/>
          </p:cNvSpPr>
          <p:nvPr>
            <p:ph type="title"/>
          </p:nvPr>
        </p:nvSpPr>
        <p:spPr>
          <a:xfrm>
            <a:off x="5825067" y="318591"/>
            <a:ext cx="5757333" cy="527019"/>
          </a:xfrm>
        </p:spPr>
        <p:txBody>
          <a:bodyPr>
            <a:noAutofit/>
          </a:bodyPr>
          <a:lstStyle>
            <a:lvl1pPr algn="l">
              <a:defRPr sz="3200" b="0" i="0">
                <a:solidFill>
                  <a:srgbClr val="3C90D1"/>
                </a:solidFill>
                <a:latin typeface="Helvetica Light"/>
                <a:cs typeface="Helvetica Light"/>
              </a:defRPr>
            </a:lvl1pPr>
          </a:lstStyle>
          <a:p>
            <a:r>
              <a:rPr lang="en-US" dirty="0"/>
              <a:t>Click to edit Master title style</a:t>
            </a:r>
          </a:p>
        </p:txBody>
      </p:sp>
    </p:spTree>
    <p:extLst>
      <p:ext uri="{BB962C8B-B14F-4D97-AF65-F5344CB8AC3E}">
        <p14:creationId xmlns:p14="http://schemas.microsoft.com/office/powerpoint/2010/main" val="1272480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wo Content">
    <p:spTree>
      <p:nvGrpSpPr>
        <p:cNvPr id="1" name=""/>
        <p:cNvGrpSpPr/>
        <p:nvPr/>
      </p:nvGrpSpPr>
      <p:grpSpPr>
        <a:xfrm>
          <a:off x="0" y="0"/>
          <a:ext cx="0" cy="0"/>
          <a:chOff x="0" y="0"/>
          <a:chExt cx="0" cy="0"/>
        </a:xfrm>
      </p:grpSpPr>
      <p:cxnSp>
        <p:nvCxnSpPr>
          <p:cNvPr id="8" name="Straight Connector 7"/>
          <p:cNvCxnSpPr/>
          <p:nvPr userDrawn="1"/>
        </p:nvCxnSpPr>
        <p:spPr>
          <a:xfrm>
            <a:off x="355600" y="990600"/>
            <a:ext cx="1143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355600" y="203200"/>
            <a:ext cx="9398000" cy="787400"/>
          </a:xfrm>
        </p:spPr>
        <p:txBody>
          <a:bodyPr/>
          <a:lstStyle>
            <a:lvl1pPr algn="l">
              <a:defRPr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1097583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125299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cxnSp>
        <p:nvCxnSpPr>
          <p:cNvPr id="8" name="Straight Connector 7"/>
          <p:cNvCxnSpPr/>
          <p:nvPr userDrawn="1"/>
        </p:nvCxnSpPr>
        <p:spPr>
          <a:xfrm>
            <a:off x="1202267" y="990600"/>
            <a:ext cx="0" cy="48768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1642533" y="990600"/>
            <a:ext cx="10041467" cy="4876800"/>
          </a:xfrm>
        </p:spPr>
        <p:txBody>
          <a:bodyPr/>
          <a:lstStyle>
            <a:lvl1pPr algn="l">
              <a:defRPr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70411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cxnSp>
        <p:nvCxnSpPr>
          <p:cNvPr id="8" name="Straight Connector 7"/>
          <p:cNvCxnSpPr/>
          <p:nvPr userDrawn="1"/>
        </p:nvCxnSpPr>
        <p:spPr>
          <a:xfrm>
            <a:off x="1202267" y="990600"/>
            <a:ext cx="0" cy="48768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1642533" y="990600"/>
            <a:ext cx="10041467" cy="4876800"/>
          </a:xfrm>
        </p:spPr>
        <p:txBody>
          <a:bodyPr/>
          <a:lstStyle>
            <a:lvl1pPr algn="l">
              <a:defRPr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1148770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4_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632447" y="1613407"/>
            <a:ext cx="0" cy="4267200"/>
          </a:xfrm>
          <a:custGeom>
            <a:avLst/>
            <a:gdLst/>
            <a:ahLst/>
            <a:cxnLst/>
            <a:rect l="l" t="t" r="r" b="b"/>
            <a:pathLst>
              <a:path h="3200400">
                <a:moveTo>
                  <a:pt x="0" y="0"/>
                </a:moveTo>
                <a:lnTo>
                  <a:pt x="0" y="3200400"/>
                </a:lnTo>
              </a:path>
            </a:pathLst>
          </a:custGeom>
          <a:ln w="9144">
            <a:solidFill>
              <a:srgbClr val="2481D2"/>
            </a:solidFill>
          </a:ln>
        </p:spPr>
        <p:txBody>
          <a:bodyPr wrap="square" lIns="0" tIns="0" rIns="0" bIns="0" rtlCol="0"/>
          <a:lstStyle/>
          <a:p>
            <a:endParaRPr sz="2400"/>
          </a:p>
        </p:txBody>
      </p:sp>
      <p:sp>
        <p:nvSpPr>
          <p:cNvPr id="17" name="bk object 17"/>
          <p:cNvSpPr/>
          <p:nvPr/>
        </p:nvSpPr>
        <p:spPr>
          <a:xfrm>
            <a:off x="0" y="6827519"/>
            <a:ext cx="12192000" cy="0"/>
          </a:xfrm>
          <a:custGeom>
            <a:avLst/>
            <a:gdLst/>
            <a:ahLst/>
            <a:cxnLst/>
            <a:rect l="l" t="t" r="r" b="b"/>
            <a:pathLst>
              <a:path w="9144000">
                <a:moveTo>
                  <a:pt x="0" y="0"/>
                </a:moveTo>
                <a:lnTo>
                  <a:pt x="9144000" y="0"/>
                </a:lnTo>
              </a:path>
            </a:pathLst>
          </a:custGeom>
          <a:ln w="45720">
            <a:solidFill>
              <a:srgbClr val="2A84D2"/>
            </a:solidFill>
          </a:ln>
        </p:spPr>
        <p:txBody>
          <a:bodyPr wrap="square" lIns="0" tIns="0" rIns="0" bIns="0" rtlCol="0"/>
          <a:lstStyle/>
          <a:p>
            <a:endParaRPr sz="2400"/>
          </a:p>
        </p:txBody>
      </p:sp>
      <p:sp>
        <p:nvSpPr>
          <p:cNvPr id="2" name="Holder 2"/>
          <p:cNvSpPr>
            <a:spLocks noGrp="1"/>
          </p:cNvSpPr>
          <p:nvPr>
            <p:ph type="title"/>
          </p:nvPr>
        </p:nvSpPr>
        <p:spPr/>
        <p:txBody>
          <a:bodyPr lIns="0" tIns="0" rIns="0" bIns="0"/>
          <a:lstStyle>
            <a:lvl1pPr>
              <a:defRPr sz="4800" b="0" i="0">
                <a:solidFill>
                  <a:srgbClr val="0A111E"/>
                </a:solidFill>
                <a:latin typeface="Segoe UI Light"/>
                <a:cs typeface="Segoe UI Light"/>
              </a:defRPr>
            </a:lvl1pPr>
          </a:lstStyle>
          <a:p>
            <a:endParaRPr/>
          </a:p>
        </p:txBody>
      </p:sp>
      <p:sp>
        <p:nvSpPr>
          <p:cNvPr id="3" name="Holder 3"/>
          <p:cNvSpPr>
            <a:spLocks noGrp="1"/>
          </p:cNvSpPr>
          <p:nvPr>
            <p:ph sz="half" idx="2"/>
          </p:nvPr>
        </p:nvSpPr>
        <p:spPr>
          <a:xfrm>
            <a:off x="714587" y="1665223"/>
            <a:ext cx="4257039" cy="369397"/>
          </a:xfrm>
          <a:prstGeom prst="rect">
            <a:avLst/>
          </a:prstGeom>
        </p:spPr>
        <p:txBody>
          <a:bodyPr wrap="square" lIns="0" tIns="0" rIns="0" bIns="0">
            <a:spAutoFit/>
          </a:bodyPr>
          <a:lstStyle>
            <a:lvl1pPr>
              <a:defRPr sz="2667" b="0" i="0">
                <a:solidFill>
                  <a:srgbClr val="0A111E"/>
                </a:solidFill>
                <a:latin typeface="Segoe UI Light"/>
                <a:cs typeface="Segoe UI Light"/>
              </a:defRPr>
            </a:lvl1pPr>
          </a:lstStyle>
          <a:p>
            <a:endParaRPr/>
          </a:p>
        </p:txBody>
      </p:sp>
      <p:sp>
        <p:nvSpPr>
          <p:cNvPr id="4" name="Holder 4"/>
          <p:cNvSpPr>
            <a:spLocks noGrp="1"/>
          </p:cNvSpPr>
          <p:nvPr>
            <p:ph sz="half" idx="3"/>
          </p:nvPr>
        </p:nvSpPr>
        <p:spPr>
          <a:xfrm>
            <a:off x="7048670" y="2676990"/>
            <a:ext cx="4493260" cy="332399"/>
          </a:xfrm>
          <a:prstGeom prst="rect">
            <a:avLst/>
          </a:prstGeom>
        </p:spPr>
        <p:txBody>
          <a:bodyPr wrap="square" lIns="0" tIns="0" rIns="0" bIns="0">
            <a:spAutoFit/>
          </a:bodyPr>
          <a:lstStyle>
            <a:lvl1pPr>
              <a:defRPr sz="2400" b="0" i="0">
                <a:solidFill>
                  <a:schemeClr val="bg1"/>
                </a:solidFill>
                <a:latin typeface="Consolas"/>
                <a:cs typeface="Consolas"/>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863983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9129133" y="118947"/>
            <a:ext cx="2983571" cy="723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002792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94CC31-0EEA-F840-97EB-8F6D4B9BAA5C}" type="datetimeFigureOut">
              <a:rPr lang="en-US" smtClean="0"/>
              <a:t>4/3/17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7CC4DA-B9F2-0D42-9160-AF59822201C4}" type="slidenum">
              <a:rPr lang="en-US" smtClean="0"/>
              <a:t>‹#›</a:t>
            </a:fld>
            <a:endParaRPr lang="en-US"/>
          </a:p>
        </p:txBody>
      </p:sp>
    </p:spTree>
    <p:extLst>
      <p:ext uri="{BB962C8B-B14F-4D97-AF65-F5344CB8AC3E}">
        <p14:creationId xmlns:p14="http://schemas.microsoft.com/office/powerpoint/2010/main" val="1561947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9129133" y="118947"/>
            <a:ext cx="2983571" cy="723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5380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94CC31-0EEA-F840-97EB-8F6D4B9BAA5C}" type="datetimeFigureOut">
              <a:rPr lang="en-US" smtClean="0"/>
              <a:t>4/3/17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7CC4DA-B9F2-0D42-9160-AF59822201C4}" type="slidenum">
              <a:rPr lang="en-US" smtClean="0"/>
              <a:t>‹#›</a:t>
            </a:fld>
            <a:endParaRPr lang="en-US"/>
          </a:p>
        </p:txBody>
      </p:sp>
    </p:spTree>
    <p:extLst>
      <p:ext uri="{BB962C8B-B14F-4D97-AF65-F5344CB8AC3E}">
        <p14:creationId xmlns:p14="http://schemas.microsoft.com/office/powerpoint/2010/main" val="808607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C94CC31-0EEA-F840-97EB-8F6D4B9BAA5C}" type="datetimeFigureOut">
              <a:rPr lang="en-US" smtClean="0"/>
              <a:t>4/3/17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7CC4DA-B9F2-0D42-9160-AF59822201C4}" type="slidenum">
              <a:rPr lang="en-US" smtClean="0"/>
              <a:t>‹#›</a:t>
            </a:fld>
            <a:endParaRPr lang="en-US"/>
          </a:p>
        </p:txBody>
      </p:sp>
    </p:spTree>
    <p:extLst>
      <p:ext uri="{BB962C8B-B14F-4D97-AF65-F5344CB8AC3E}">
        <p14:creationId xmlns:p14="http://schemas.microsoft.com/office/powerpoint/2010/main" val="983919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C94CC31-0EEA-F840-97EB-8F6D4B9BAA5C}" type="datetimeFigureOut">
              <a:rPr lang="en-US" smtClean="0"/>
              <a:t>4/3/17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7CC4DA-B9F2-0D42-9160-AF59822201C4}" type="slidenum">
              <a:rPr lang="en-US" smtClean="0"/>
              <a:t>‹#›</a:t>
            </a:fld>
            <a:endParaRPr lang="en-US"/>
          </a:p>
        </p:txBody>
      </p:sp>
    </p:spTree>
    <p:extLst>
      <p:ext uri="{BB962C8B-B14F-4D97-AF65-F5344CB8AC3E}">
        <p14:creationId xmlns:p14="http://schemas.microsoft.com/office/powerpoint/2010/main" val="1103593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94CC31-0EEA-F840-97EB-8F6D4B9BAA5C}" type="datetimeFigureOut">
              <a:rPr lang="en-US" smtClean="0"/>
              <a:t>4/3/17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7CC4DA-B9F2-0D42-9160-AF59822201C4}" type="slidenum">
              <a:rPr lang="en-US" smtClean="0"/>
              <a:t>‹#›</a:t>
            </a:fld>
            <a:endParaRPr lang="en-US"/>
          </a:p>
        </p:txBody>
      </p:sp>
    </p:spTree>
    <p:extLst>
      <p:ext uri="{BB962C8B-B14F-4D97-AF65-F5344CB8AC3E}">
        <p14:creationId xmlns:p14="http://schemas.microsoft.com/office/powerpoint/2010/main" val="273543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94CC31-0EEA-F840-97EB-8F6D4B9BAA5C}" type="datetimeFigureOut">
              <a:rPr lang="en-US" smtClean="0"/>
              <a:t>4/3/17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7CC4DA-B9F2-0D42-9160-AF59822201C4}" type="slidenum">
              <a:rPr lang="en-US" smtClean="0"/>
              <a:t>‹#›</a:t>
            </a:fld>
            <a:endParaRPr lang="en-US"/>
          </a:p>
        </p:txBody>
      </p:sp>
    </p:spTree>
    <p:extLst>
      <p:ext uri="{BB962C8B-B14F-4D97-AF65-F5344CB8AC3E}">
        <p14:creationId xmlns:p14="http://schemas.microsoft.com/office/powerpoint/2010/main" val="1838986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94CC31-0EEA-F840-97EB-8F6D4B9BAA5C}" type="datetimeFigureOut">
              <a:rPr lang="en-US" smtClean="0"/>
              <a:t>4/3/17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7CC4DA-B9F2-0D42-9160-AF59822201C4}" type="slidenum">
              <a:rPr lang="en-US" smtClean="0"/>
              <a:t>‹#›</a:t>
            </a:fld>
            <a:endParaRPr lang="en-US"/>
          </a:p>
        </p:txBody>
      </p:sp>
    </p:spTree>
    <p:extLst>
      <p:ext uri="{BB962C8B-B14F-4D97-AF65-F5344CB8AC3E}">
        <p14:creationId xmlns:p14="http://schemas.microsoft.com/office/powerpoint/2010/main" val="1263357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94CC31-0EEA-F840-97EB-8F6D4B9BAA5C}" type="datetimeFigureOut">
              <a:rPr lang="en-US" smtClean="0"/>
              <a:t>4/3/17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7CC4DA-B9F2-0D42-9160-AF59822201C4}" type="slidenum">
              <a:rPr lang="en-US" smtClean="0"/>
              <a:t>‹#›</a:t>
            </a:fld>
            <a:endParaRPr lang="en-US"/>
          </a:p>
        </p:txBody>
      </p:sp>
    </p:spTree>
    <p:extLst>
      <p:ext uri="{BB962C8B-B14F-4D97-AF65-F5344CB8AC3E}">
        <p14:creationId xmlns:p14="http://schemas.microsoft.com/office/powerpoint/2010/main" val="1071407180"/>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94CC31-0EEA-F840-97EB-8F6D4B9BAA5C}" type="datetimeFigureOut">
              <a:rPr lang="en-US" smtClean="0"/>
              <a:t>4/3/17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7CC4DA-B9F2-0D42-9160-AF59822201C4}" type="slidenum">
              <a:rPr lang="en-US" smtClean="0"/>
              <a:t>‹#›</a:t>
            </a:fld>
            <a:endParaRPr lang="en-US"/>
          </a:p>
        </p:txBody>
      </p:sp>
    </p:spTree>
    <p:extLst>
      <p:ext uri="{BB962C8B-B14F-4D97-AF65-F5344CB8AC3E}">
        <p14:creationId xmlns:p14="http://schemas.microsoft.com/office/powerpoint/2010/main" val="1869261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 id="2147483667" r:id="rId18"/>
    <p:sldLayoutId id="2147483668" r:id="rId19"/>
    <p:sldLayoutId id="214748366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notesSlide" Target="../notesSlides/notesSlide9.xml"/><Relationship Id="rId5" Type="http://schemas.openxmlformats.org/officeDocument/2006/relationships/image" Target="../media/image17.png"/><Relationship Id="rId6" Type="http://schemas.openxmlformats.org/officeDocument/2006/relationships/image" Target="../media/image18.png"/><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jpg"/><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5.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3.png"/><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0.xml"/><Relationship Id="rId2"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hyperlink" Target="http://developer.xamarin.com/guides/cross-platform/xamarin-forms/xaml-for-xamarin-forms/" TargetMode="External"/><Relationship Id="rId4" Type="http://schemas.openxmlformats.org/officeDocument/2006/relationships/hyperlink" Target="https://github.com/xamarin/xamarin-forms-samples" TargetMode="External"/><Relationship Id="rId1" Type="http://schemas.openxmlformats.org/officeDocument/2006/relationships/slideLayout" Target="../slideLayouts/slideLayout14.xml"/><Relationship Id="rId2" Type="http://schemas.openxmlformats.org/officeDocument/2006/relationships/hyperlink" Target="http://developer.xamarin.com/guides/cross-platform/xamarin-form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6267" y="65484"/>
            <a:ext cx="6519333" cy="3649133"/>
          </a:xfrm>
        </p:spPr>
        <p:txBody>
          <a:bodyPr>
            <a:normAutofit/>
          </a:bodyPr>
          <a:lstStyle/>
          <a:p>
            <a:r>
              <a:rPr lang="en-US" sz="6400"/>
              <a:t>An </a:t>
            </a:r>
            <a:r>
              <a:rPr lang="en-US" sz="6400" dirty="0"/>
              <a:t>Introduction to Xamarin.Forms</a:t>
            </a:r>
            <a:endParaRPr lang="en-US" sz="4267" dirty="0"/>
          </a:p>
        </p:txBody>
      </p:sp>
      <p:sp>
        <p:nvSpPr>
          <p:cNvPr id="8" name="Content Placeholder 2"/>
          <p:cNvSpPr>
            <a:spLocks noGrp="1"/>
          </p:cNvSpPr>
          <p:nvPr>
            <p:ph sz="half" idx="2"/>
          </p:nvPr>
        </p:nvSpPr>
        <p:spPr>
          <a:xfrm>
            <a:off x="5266268" y="3435217"/>
            <a:ext cx="4187873" cy="558801"/>
          </a:xfrm>
        </p:spPr>
        <p:txBody>
          <a:bodyPr/>
          <a:lstStyle/>
          <a:p>
            <a:r>
              <a:rPr lang="en-US" dirty="0" err="1" smtClean="0">
                <a:solidFill>
                  <a:srgbClr val="0070C0"/>
                </a:solidFill>
              </a:rPr>
              <a:t>Fadhil</a:t>
            </a:r>
            <a:endParaRPr lang="en-US" dirty="0">
              <a:solidFill>
                <a:srgbClr val="0070C0"/>
              </a:solidFill>
            </a:endParaRPr>
          </a:p>
        </p:txBody>
      </p:sp>
      <p:pic>
        <p:nvPicPr>
          <p:cNvPr id="4" name="Picture 3"/>
          <p:cNvPicPr>
            <a:picLocks noChangeAspect="1"/>
          </p:cNvPicPr>
          <p:nvPr/>
        </p:nvPicPr>
        <p:blipFill>
          <a:blip r:embed="rId3"/>
          <a:stretch>
            <a:fillRect/>
          </a:stretch>
        </p:blipFill>
        <p:spPr>
          <a:xfrm>
            <a:off x="5364913" y="5568471"/>
            <a:ext cx="1333500" cy="241300"/>
          </a:xfrm>
          <a:prstGeom prst="rect">
            <a:avLst/>
          </a:prstGeom>
        </p:spPr>
      </p:pic>
    </p:spTree>
    <p:extLst>
      <p:ext uri="{BB962C8B-B14F-4D97-AF65-F5344CB8AC3E}">
        <p14:creationId xmlns:p14="http://schemas.microsoft.com/office/powerpoint/2010/main" val="9280623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xamarin designer for ios visual studio.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09600" y="828677"/>
            <a:ext cx="10817531" cy="5589057"/>
          </a:xfrm>
          <a:prstGeom prst="rect">
            <a:avLst/>
          </a:prstGeom>
        </p:spPr>
      </p:pic>
      <p:sp>
        <p:nvSpPr>
          <p:cNvPr id="12" name="Title 11"/>
          <p:cNvSpPr>
            <a:spLocks noGrp="1"/>
          </p:cNvSpPr>
          <p:nvPr>
            <p:ph type="title"/>
          </p:nvPr>
        </p:nvSpPr>
        <p:spPr/>
        <p:txBody>
          <a:bodyPr>
            <a:noAutofit/>
          </a:bodyPr>
          <a:lstStyle/>
          <a:p>
            <a:r>
              <a:rPr lang="en-US" sz="4267" dirty="0">
                <a:solidFill>
                  <a:srgbClr val="1F497D"/>
                </a:solidFill>
              </a:rPr>
              <a:t>Xamarin Designer for iOS</a:t>
            </a:r>
          </a:p>
        </p:txBody>
      </p:sp>
      <p:pic>
        <p:nvPicPr>
          <p:cNvPr id="4"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26267" y="1454150"/>
            <a:ext cx="6587067" cy="4116917"/>
          </a:xfrm>
          <a:prstGeom prst="rect">
            <a:avLst/>
          </a:prstGeom>
        </p:spPr>
      </p:pic>
    </p:spTree>
    <p:extLst>
      <p:ext uri="{BB962C8B-B14F-4D97-AF65-F5344CB8AC3E}">
        <p14:creationId xmlns:p14="http://schemas.microsoft.com/office/powerpoint/2010/main" val="1954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4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15828" y="1"/>
            <a:ext cx="11132272" cy="7176591"/>
          </a:xfrm>
          <a:prstGeom prst="rect">
            <a:avLst/>
          </a:prstGeom>
        </p:spPr>
      </p:pic>
    </p:spTree>
    <p:extLst>
      <p:ext uri="{BB962C8B-B14F-4D97-AF65-F5344CB8AC3E}">
        <p14:creationId xmlns:p14="http://schemas.microsoft.com/office/powerpoint/2010/main" val="14054110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67" dirty="0"/>
              <a:t>Xamarin + Xamarin.Forms</a:t>
            </a:r>
          </a:p>
        </p:txBody>
      </p:sp>
      <p:pic>
        <p:nvPicPr>
          <p:cNvPr id="10" name="Picture 9" descr="unique.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5601" y="2220149"/>
            <a:ext cx="5529700" cy="3683684"/>
          </a:xfrm>
          <a:prstGeom prst="rect">
            <a:avLst/>
          </a:prstGeom>
        </p:spPr>
      </p:pic>
      <p:pic>
        <p:nvPicPr>
          <p:cNvPr id="11" name="Picture 10" descr="unique.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244613" y="2220149"/>
            <a:ext cx="5529700" cy="3683684"/>
          </a:xfrm>
          <a:prstGeom prst="rect">
            <a:avLst/>
          </a:prstGeom>
        </p:spPr>
      </p:pic>
      <p:sp>
        <p:nvSpPr>
          <p:cNvPr id="12" name="TextBox 26"/>
          <p:cNvSpPr txBox="1">
            <a:spLocks noChangeArrowheads="1"/>
          </p:cNvSpPr>
          <p:nvPr/>
        </p:nvSpPr>
        <p:spPr bwMode="auto">
          <a:xfrm>
            <a:off x="6244613" y="1082792"/>
            <a:ext cx="5529700" cy="9457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2133" dirty="0">
                <a:solidFill>
                  <a:srgbClr val="595959"/>
                </a:solidFill>
                <a:latin typeface="Helvetica Light"/>
                <a:cs typeface="Helvetica Light"/>
              </a:rPr>
              <a:t>With </a:t>
            </a:r>
            <a:r>
              <a:rPr lang="en-US" sz="2133" dirty="0" err="1">
                <a:solidFill>
                  <a:srgbClr val="595959"/>
                </a:solidFill>
                <a:latin typeface="Helvetica Light"/>
                <a:cs typeface="Helvetica Light"/>
              </a:rPr>
              <a:t>Xamarin.Forms</a:t>
            </a:r>
            <a:r>
              <a:rPr lang="en-US" sz="2133" dirty="0">
                <a:solidFill>
                  <a:srgbClr val="595959"/>
                </a:solidFill>
                <a:latin typeface="Helvetica Light"/>
                <a:cs typeface="Helvetica Light"/>
              </a:rPr>
              <a:t>: </a:t>
            </a:r>
          </a:p>
          <a:p>
            <a:pPr algn="ctr" eaLnBrk="1" hangingPunct="1">
              <a:lnSpc>
                <a:spcPct val="130000"/>
              </a:lnSpc>
            </a:pPr>
            <a:r>
              <a:rPr lang="en-US" sz="2133" dirty="0">
                <a:solidFill>
                  <a:srgbClr val="595959"/>
                </a:solidFill>
                <a:latin typeface="Helvetica Light"/>
                <a:cs typeface="Helvetica Light"/>
              </a:rPr>
              <a:t>more code-sharing, native controls</a:t>
            </a:r>
          </a:p>
        </p:txBody>
      </p:sp>
      <p:sp>
        <p:nvSpPr>
          <p:cNvPr id="13" name="TextBox 31"/>
          <p:cNvSpPr txBox="1">
            <a:spLocks noChangeArrowheads="1"/>
          </p:cNvSpPr>
          <p:nvPr/>
        </p:nvSpPr>
        <p:spPr bwMode="auto">
          <a:xfrm>
            <a:off x="355601" y="1245777"/>
            <a:ext cx="5529700" cy="5190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2133" dirty="0">
                <a:solidFill>
                  <a:srgbClr val="595959"/>
                </a:solidFill>
                <a:latin typeface="Helvetica Light"/>
                <a:cs typeface="Helvetica Light"/>
              </a:rPr>
              <a:t>Traditional Xamarin approach</a:t>
            </a:r>
          </a:p>
        </p:txBody>
      </p:sp>
      <p:sp>
        <p:nvSpPr>
          <p:cNvPr id="3" name="Rectangle 2"/>
          <p:cNvSpPr/>
          <p:nvPr/>
        </p:nvSpPr>
        <p:spPr>
          <a:xfrm>
            <a:off x="6244613" y="2970027"/>
            <a:ext cx="5529700" cy="90549"/>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6244613" y="3060577"/>
            <a:ext cx="5529700" cy="661012"/>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latin typeface="Helvetica Light"/>
                <a:cs typeface="Helvetica Light"/>
              </a:rPr>
              <a:t>Shared UI Code</a:t>
            </a:r>
          </a:p>
        </p:txBody>
      </p:sp>
    </p:spTree>
    <p:extLst>
      <p:ext uri="{BB962C8B-B14F-4D97-AF65-F5344CB8AC3E}">
        <p14:creationId xmlns:p14="http://schemas.microsoft.com/office/powerpoint/2010/main" val="74118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67" dirty="0">
                <a:solidFill>
                  <a:srgbClr val="216BAB"/>
                </a:solidFill>
              </a:rPr>
              <a:t>What’s Included</a:t>
            </a:r>
          </a:p>
        </p:txBody>
      </p:sp>
      <p:sp>
        <p:nvSpPr>
          <p:cNvPr id="3" name="Rectangle 2"/>
          <p:cNvSpPr/>
          <p:nvPr/>
        </p:nvSpPr>
        <p:spPr>
          <a:xfrm>
            <a:off x="355602" y="1397023"/>
            <a:ext cx="6229373" cy="5838393"/>
          </a:xfrm>
          <a:prstGeom prst="rect">
            <a:avLst/>
          </a:prstGeom>
        </p:spPr>
        <p:txBody>
          <a:bodyPr wrap="square">
            <a:spAutoFit/>
          </a:bodyPr>
          <a:lstStyle/>
          <a:p>
            <a:pPr marL="457189" indent="-457189">
              <a:buFont typeface="Wingdings" charset="2"/>
              <a:buChar char="§"/>
            </a:pPr>
            <a:r>
              <a:rPr lang="en-US" sz="2667" dirty="0">
                <a:solidFill>
                  <a:srgbClr val="595959"/>
                </a:solidFill>
                <a:latin typeface="Helvetica Light"/>
                <a:cs typeface="Helvetica Light"/>
              </a:rPr>
              <a:t>40+ Pages, Layouts, and Controls</a:t>
            </a:r>
          </a:p>
          <a:p>
            <a:pPr marL="685783" lvl="1" indent="-457189">
              <a:buFont typeface="Wingdings" charset="2"/>
              <a:buChar char="§"/>
            </a:pPr>
            <a:r>
              <a:rPr lang="en-US" sz="2667" dirty="0">
                <a:solidFill>
                  <a:srgbClr val="595959"/>
                </a:solidFill>
                <a:latin typeface="Helvetica Light"/>
                <a:cs typeface="Helvetica Light"/>
              </a:rPr>
              <a:t>Build from code behind or XAML</a:t>
            </a:r>
          </a:p>
          <a:p>
            <a:pPr marL="457189" indent="-457189">
              <a:buFont typeface="Wingdings" charset="2"/>
              <a:buChar char="§"/>
            </a:pPr>
            <a:endParaRPr lang="en-US" sz="2667" dirty="0">
              <a:solidFill>
                <a:srgbClr val="595959"/>
              </a:solidFill>
              <a:latin typeface="Helvetica Light"/>
              <a:cs typeface="Helvetica Light"/>
            </a:endParaRPr>
          </a:p>
          <a:p>
            <a:pPr marL="457189" indent="-457189">
              <a:buFont typeface="Wingdings" charset="2"/>
              <a:buChar char="§"/>
            </a:pPr>
            <a:r>
              <a:rPr lang="en-US" sz="2667" dirty="0">
                <a:solidFill>
                  <a:srgbClr val="595959"/>
                </a:solidFill>
                <a:latin typeface="Helvetica Light"/>
                <a:cs typeface="Helvetica Light"/>
              </a:rPr>
              <a:t>Two-way Data Binding</a:t>
            </a:r>
          </a:p>
          <a:p>
            <a:endParaRPr lang="en-US" sz="2667" dirty="0">
              <a:solidFill>
                <a:srgbClr val="595959"/>
              </a:solidFill>
              <a:latin typeface="Helvetica Light"/>
              <a:cs typeface="Helvetica Light"/>
            </a:endParaRPr>
          </a:p>
          <a:p>
            <a:pPr marL="457189" indent="-457189">
              <a:buFont typeface="Wingdings" charset="2"/>
              <a:buChar char="§"/>
            </a:pPr>
            <a:r>
              <a:rPr lang="en-US" sz="2667" dirty="0">
                <a:solidFill>
                  <a:srgbClr val="595959"/>
                </a:solidFill>
                <a:latin typeface="Helvetica Light"/>
                <a:cs typeface="Helvetica Light"/>
              </a:rPr>
              <a:t>Navigation</a:t>
            </a:r>
          </a:p>
          <a:p>
            <a:pPr marL="457189" indent="-457189">
              <a:buFont typeface="Wingdings" charset="2"/>
              <a:buChar char="§"/>
            </a:pPr>
            <a:endParaRPr lang="en-US" sz="2667" dirty="0">
              <a:solidFill>
                <a:srgbClr val="595959"/>
              </a:solidFill>
              <a:latin typeface="Helvetica Light"/>
              <a:cs typeface="Helvetica Light"/>
            </a:endParaRPr>
          </a:p>
          <a:p>
            <a:pPr marL="457189" indent="-457189">
              <a:buFont typeface="Wingdings" charset="2"/>
              <a:buChar char="§"/>
            </a:pPr>
            <a:r>
              <a:rPr lang="en-US" sz="2667" dirty="0">
                <a:solidFill>
                  <a:srgbClr val="595959"/>
                </a:solidFill>
                <a:latin typeface="Helvetica Light"/>
                <a:cs typeface="Helvetica Light"/>
              </a:rPr>
              <a:t>Animation API</a:t>
            </a:r>
          </a:p>
          <a:p>
            <a:pPr marL="457189" indent="-457189">
              <a:buFont typeface="Wingdings" charset="2"/>
              <a:buChar char="§"/>
            </a:pPr>
            <a:endParaRPr lang="en-US" sz="2667" dirty="0">
              <a:solidFill>
                <a:srgbClr val="595959"/>
              </a:solidFill>
              <a:latin typeface="Helvetica Light"/>
              <a:cs typeface="Helvetica Light"/>
            </a:endParaRPr>
          </a:p>
          <a:p>
            <a:pPr marL="457189" indent="-457189">
              <a:buFont typeface="Wingdings" charset="2"/>
              <a:buChar char="§"/>
            </a:pPr>
            <a:r>
              <a:rPr lang="en-US" sz="2667" dirty="0">
                <a:solidFill>
                  <a:srgbClr val="595959"/>
                </a:solidFill>
                <a:latin typeface="Helvetica Light"/>
                <a:cs typeface="Helvetica Light"/>
              </a:rPr>
              <a:t>Dependency Service</a:t>
            </a:r>
          </a:p>
          <a:p>
            <a:pPr marL="457189" indent="-457189">
              <a:buFont typeface="Wingdings" charset="2"/>
              <a:buChar char="§"/>
            </a:pPr>
            <a:endParaRPr lang="en-US" sz="2667" dirty="0">
              <a:solidFill>
                <a:srgbClr val="595959"/>
              </a:solidFill>
              <a:latin typeface="Helvetica Light"/>
              <a:cs typeface="Helvetica Light"/>
            </a:endParaRPr>
          </a:p>
          <a:p>
            <a:pPr marL="457189" indent="-457189">
              <a:buFont typeface="Wingdings" charset="2"/>
              <a:buChar char="§"/>
            </a:pPr>
            <a:r>
              <a:rPr lang="en-US" sz="2667" dirty="0">
                <a:solidFill>
                  <a:srgbClr val="595959"/>
                </a:solidFill>
                <a:latin typeface="Helvetica Light"/>
                <a:cs typeface="Helvetica Light"/>
              </a:rPr>
              <a:t>Messaging Center</a:t>
            </a:r>
          </a:p>
          <a:p>
            <a:pPr marL="457189" indent="-457189">
              <a:buFont typeface="Wingdings" charset="2"/>
              <a:buChar char="§"/>
            </a:pPr>
            <a:endParaRPr lang="en-US" sz="2667" dirty="0">
              <a:solidFill>
                <a:srgbClr val="595959"/>
              </a:solidFill>
              <a:latin typeface="Helvetica Light"/>
              <a:cs typeface="Helvetica Light"/>
            </a:endParaRPr>
          </a:p>
          <a:p>
            <a:pPr marL="457189" indent="-457189">
              <a:buFont typeface="Wingdings" charset="2"/>
              <a:buChar char="§"/>
            </a:pPr>
            <a:endParaRPr lang="en-US" sz="2667" dirty="0">
              <a:solidFill>
                <a:srgbClr val="595959"/>
              </a:solidFill>
              <a:latin typeface="Helvetica Light"/>
              <a:cs typeface="Helvetica Light"/>
            </a:endParaRPr>
          </a:p>
        </p:txBody>
      </p:sp>
      <p:pic>
        <p:nvPicPr>
          <p:cNvPr id="4" name="Picture 3" descr="unique.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244613" y="2220149"/>
            <a:ext cx="5529700" cy="3683684"/>
          </a:xfrm>
          <a:prstGeom prst="rect">
            <a:avLst/>
          </a:prstGeom>
        </p:spPr>
      </p:pic>
      <p:sp>
        <p:nvSpPr>
          <p:cNvPr id="5" name="Rectangle 4"/>
          <p:cNvSpPr/>
          <p:nvPr/>
        </p:nvSpPr>
        <p:spPr>
          <a:xfrm>
            <a:off x="6244613" y="3060577"/>
            <a:ext cx="5529700" cy="661012"/>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latin typeface="Helvetica Light"/>
                <a:cs typeface="Helvetica Light"/>
              </a:rPr>
              <a:t>Shared UI Code</a:t>
            </a:r>
          </a:p>
        </p:txBody>
      </p:sp>
      <p:sp>
        <p:nvSpPr>
          <p:cNvPr id="6" name="Rectangle 5"/>
          <p:cNvSpPr/>
          <p:nvPr/>
        </p:nvSpPr>
        <p:spPr>
          <a:xfrm>
            <a:off x="6244613" y="2970027"/>
            <a:ext cx="5529700" cy="90549"/>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3720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67" dirty="0">
                <a:solidFill>
                  <a:srgbClr val="1F497D"/>
                </a:solidFill>
              </a:rPr>
              <a:t>Pages</a:t>
            </a:r>
          </a:p>
        </p:txBody>
      </p:sp>
      <p:pic>
        <p:nvPicPr>
          <p:cNvPr id="5" name="Picture 4" descr="Untitled@2x.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42925" y="2046448"/>
            <a:ext cx="8827183" cy="2822189"/>
          </a:xfrm>
          <a:prstGeom prst="rect">
            <a:avLst/>
          </a:prstGeom>
        </p:spPr>
      </p:pic>
      <p:sp>
        <p:nvSpPr>
          <p:cNvPr id="11" name="TextBox 10"/>
          <p:cNvSpPr txBox="1"/>
          <p:nvPr/>
        </p:nvSpPr>
        <p:spPr>
          <a:xfrm>
            <a:off x="2042925" y="4704490"/>
            <a:ext cx="1682409" cy="297454"/>
          </a:xfrm>
          <a:prstGeom prst="rect">
            <a:avLst/>
          </a:prstGeom>
          <a:noFill/>
        </p:spPr>
        <p:txBody>
          <a:bodyPr wrap="square" rtlCol="0">
            <a:spAutoFit/>
          </a:bodyPr>
          <a:lstStyle/>
          <a:p>
            <a:pPr algn="ctr"/>
            <a:r>
              <a:rPr lang="en-US" sz="1333" dirty="0">
                <a:solidFill>
                  <a:srgbClr val="979E9F"/>
                </a:solidFill>
                <a:latin typeface="Helvetica"/>
                <a:cs typeface="Helvetica"/>
              </a:rPr>
              <a:t>Content</a:t>
            </a:r>
          </a:p>
        </p:txBody>
      </p:sp>
      <p:sp>
        <p:nvSpPr>
          <p:cNvPr id="13" name="TextBox 12"/>
          <p:cNvSpPr txBox="1"/>
          <p:nvPr/>
        </p:nvSpPr>
        <p:spPr>
          <a:xfrm>
            <a:off x="3987527" y="4704490"/>
            <a:ext cx="1289120" cy="297454"/>
          </a:xfrm>
          <a:prstGeom prst="rect">
            <a:avLst/>
          </a:prstGeom>
          <a:noFill/>
        </p:spPr>
        <p:txBody>
          <a:bodyPr wrap="square" rtlCol="0">
            <a:spAutoFit/>
          </a:bodyPr>
          <a:lstStyle/>
          <a:p>
            <a:pPr algn="ctr"/>
            <a:r>
              <a:rPr lang="en-US" sz="1333" dirty="0" err="1">
                <a:solidFill>
                  <a:srgbClr val="979E9F"/>
                </a:solidFill>
                <a:latin typeface="Helvetica"/>
                <a:cs typeface="Helvetica"/>
              </a:rPr>
              <a:t>MasterDetail</a:t>
            </a:r>
            <a:endParaRPr lang="en-US" sz="1333" dirty="0">
              <a:solidFill>
                <a:srgbClr val="979E9F"/>
              </a:solidFill>
              <a:latin typeface="Helvetica"/>
              <a:cs typeface="Helvetica"/>
            </a:endParaRPr>
          </a:p>
        </p:txBody>
      </p:sp>
      <p:sp>
        <p:nvSpPr>
          <p:cNvPr id="14" name="TextBox 13"/>
          <p:cNvSpPr txBox="1"/>
          <p:nvPr/>
        </p:nvSpPr>
        <p:spPr>
          <a:xfrm>
            <a:off x="5731115" y="4743542"/>
            <a:ext cx="1289120" cy="297454"/>
          </a:xfrm>
          <a:prstGeom prst="rect">
            <a:avLst/>
          </a:prstGeom>
          <a:noFill/>
        </p:spPr>
        <p:txBody>
          <a:bodyPr wrap="square" rtlCol="0">
            <a:spAutoFit/>
          </a:bodyPr>
          <a:lstStyle/>
          <a:p>
            <a:pPr algn="ctr"/>
            <a:r>
              <a:rPr lang="en-US" sz="1333" dirty="0">
                <a:solidFill>
                  <a:srgbClr val="979E9F"/>
                </a:solidFill>
                <a:latin typeface="Helvetica"/>
                <a:cs typeface="Helvetica"/>
              </a:rPr>
              <a:t>Navigation</a:t>
            </a:r>
          </a:p>
        </p:txBody>
      </p:sp>
      <p:sp>
        <p:nvSpPr>
          <p:cNvPr id="15" name="TextBox 14"/>
          <p:cNvSpPr txBox="1"/>
          <p:nvPr/>
        </p:nvSpPr>
        <p:spPr>
          <a:xfrm>
            <a:off x="7489995" y="4743542"/>
            <a:ext cx="1289120" cy="297454"/>
          </a:xfrm>
          <a:prstGeom prst="rect">
            <a:avLst/>
          </a:prstGeom>
          <a:noFill/>
        </p:spPr>
        <p:txBody>
          <a:bodyPr wrap="square" rtlCol="0">
            <a:spAutoFit/>
          </a:bodyPr>
          <a:lstStyle/>
          <a:p>
            <a:pPr algn="ctr"/>
            <a:r>
              <a:rPr lang="en-US" sz="1333" dirty="0">
                <a:solidFill>
                  <a:srgbClr val="979E9F"/>
                </a:solidFill>
                <a:latin typeface="Helvetica"/>
                <a:cs typeface="Helvetica"/>
              </a:rPr>
              <a:t>Tabbed</a:t>
            </a:r>
          </a:p>
        </p:txBody>
      </p:sp>
      <p:sp>
        <p:nvSpPr>
          <p:cNvPr id="16" name="TextBox 15"/>
          <p:cNvSpPr txBox="1"/>
          <p:nvPr/>
        </p:nvSpPr>
        <p:spPr>
          <a:xfrm>
            <a:off x="9244505" y="4743542"/>
            <a:ext cx="1289120" cy="297454"/>
          </a:xfrm>
          <a:prstGeom prst="rect">
            <a:avLst/>
          </a:prstGeom>
          <a:noFill/>
        </p:spPr>
        <p:txBody>
          <a:bodyPr wrap="square" rtlCol="0">
            <a:spAutoFit/>
          </a:bodyPr>
          <a:lstStyle/>
          <a:p>
            <a:pPr algn="ctr"/>
            <a:r>
              <a:rPr lang="en-US" sz="1333" dirty="0">
                <a:solidFill>
                  <a:srgbClr val="979E9F"/>
                </a:solidFill>
                <a:latin typeface="Helvetica"/>
                <a:cs typeface="Helvetica"/>
              </a:rPr>
              <a:t>Carousel</a:t>
            </a:r>
          </a:p>
        </p:txBody>
      </p:sp>
      <p:pic>
        <p:nvPicPr>
          <p:cNvPr id="17" name="Picture 16"/>
          <p:cNvPicPr>
            <a:picLocks noChangeAspect="1"/>
          </p:cNvPicPr>
          <p:nvPr/>
        </p:nvPicPr>
        <p:blipFill>
          <a:blip r:embed="rId4"/>
          <a:stretch>
            <a:fillRect/>
          </a:stretch>
        </p:blipFill>
        <p:spPr>
          <a:xfrm>
            <a:off x="9340638" y="2499365"/>
            <a:ext cx="1108537" cy="1877943"/>
          </a:xfrm>
          <a:prstGeom prst="rect">
            <a:avLst/>
          </a:prstGeom>
        </p:spPr>
      </p:pic>
    </p:spTree>
    <p:extLst>
      <p:ext uri="{BB962C8B-B14F-4D97-AF65-F5344CB8AC3E}">
        <p14:creationId xmlns:p14="http://schemas.microsoft.com/office/powerpoint/2010/main" val="64625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67" dirty="0">
                <a:solidFill>
                  <a:srgbClr val="1F497D"/>
                </a:solidFill>
              </a:rPr>
              <a:t>Layouts</a:t>
            </a:r>
          </a:p>
        </p:txBody>
      </p:sp>
      <p:pic>
        <p:nvPicPr>
          <p:cNvPr id="7" name="Picture 6" descr="Untitled@2x.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8375" y="2091489"/>
            <a:ext cx="11755251" cy="2675025"/>
          </a:xfrm>
          <a:prstGeom prst="rect">
            <a:avLst/>
          </a:prstGeom>
        </p:spPr>
      </p:pic>
      <p:sp>
        <p:nvSpPr>
          <p:cNvPr id="21" name="TextBox 20"/>
          <p:cNvSpPr txBox="1"/>
          <p:nvPr/>
        </p:nvSpPr>
        <p:spPr>
          <a:xfrm>
            <a:off x="447915" y="4602366"/>
            <a:ext cx="1212645" cy="297454"/>
          </a:xfrm>
          <a:prstGeom prst="rect">
            <a:avLst/>
          </a:prstGeom>
          <a:noFill/>
        </p:spPr>
        <p:txBody>
          <a:bodyPr wrap="square" rtlCol="0">
            <a:spAutoFit/>
          </a:bodyPr>
          <a:lstStyle/>
          <a:p>
            <a:pPr algn="ctr"/>
            <a:r>
              <a:rPr lang="en-US" sz="1333" dirty="0">
                <a:solidFill>
                  <a:srgbClr val="979E9F"/>
                </a:solidFill>
                <a:latin typeface="Helvetica"/>
                <a:cs typeface="Helvetica"/>
              </a:rPr>
              <a:t>Stack</a:t>
            </a:r>
          </a:p>
        </p:txBody>
      </p:sp>
      <p:sp>
        <p:nvSpPr>
          <p:cNvPr id="5" name="TextBox 4"/>
          <p:cNvSpPr txBox="1"/>
          <p:nvPr/>
        </p:nvSpPr>
        <p:spPr>
          <a:xfrm>
            <a:off x="2115028" y="4601050"/>
            <a:ext cx="1212645" cy="297454"/>
          </a:xfrm>
          <a:prstGeom prst="rect">
            <a:avLst/>
          </a:prstGeom>
          <a:noFill/>
        </p:spPr>
        <p:txBody>
          <a:bodyPr wrap="square" rtlCol="0">
            <a:spAutoFit/>
          </a:bodyPr>
          <a:lstStyle/>
          <a:p>
            <a:pPr algn="ctr"/>
            <a:r>
              <a:rPr lang="en-US" sz="1333" dirty="0">
                <a:solidFill>
                  <a:srgbClr val="979E9F"/>
                </a:solidFill>
                <a:latin typeface="Helvetica"/>
                <a:cs typeface="Helvetica"/>
              </a:rPr>
              <a:t>Absolute</a:t>
            </a:r>
          </a:p>
        </p:txBody>
      </p:sp>
      <p:sp>
        <p:nvSpPr>
          <p:cNvPr id="6" name="TextBox 5"/>
          <p:cNvSpPr txBox="1"/>
          <p:nvPr/>
        </p:nvSpPr>
        <p:spPr>
          <a:xfrm>
            <a:off x="3786514" y="4601050"/>
            <a:ext cx="1212645" cy="297454"/>
          </a:xfrm>
          <a:prstGeom prst="rect">
            <a:avLst/>
          </a:prstGeom>
          <a:noFill/>
        </p:spPr>
        <p:txBody>
          <a:bodyPr wrap="square" rtlCol="0">
            <a:spAutoFit/>
          </a:bodyPr>
          <a:lstStyle/>
          <a:p>
            <a:pPr algn="ctr"/>
            <a:r>
              <a:rPr lang="en-US" sz="1333" dirty="0">
                <a:solidFill>
                  <a:srgbClr val="979E9F"/>
                </a:solidFill>
                <a:latin typeface="Helvetica"/>
                <a:cs typeface="Helvetica"/>
              </a:rPr>
              <a:t>Relative</a:t>
            </a:r>
          </a:p>
        </p:txBody>
      </p:sp>
      <p:sp>
        <p:nvSpPr>
          <p:cNvPr id="8" name="TextBox 7"/>
          <p:cNvSpPr txBox="1"/>
          <p:nvPr/>
        </p:nvSpPr>
        <p:spPr>
          <a:xfrm>
            <a:off x="5447072" y="4601050"/>
            <a:ext cx="1212645" cy="297454"/>
          </a:xfrm>
          <a:prstGeom prst="rect">
            <a:avLst/>
          </a:prstGeom>
          <a:noFill/>
        </p:spPr>
        <p:txBody>
          <a:bodyPr wrap="square" rtlCol="0">
            <a:spAutoFit/>
          </a:bodyPr>
          <a:lstStyle/>
          <a:p>
            <a:pPr algn="ctr"/>
            <a:r>
              <a:rPr lang="en-US" sz="1333" dirty="0">
                <a:solidFill>
                  <a:srgbClr val="979E9F"/>
                </a:solidFill>
                <a:latin typeface="Helvetica"/>
                <a:cs typeface="Helvetica"/>
              </a:rPr>
              <a:t>Grid</a:t>
            </a:r>
          </a:p>
        </p:txBody>
      </p:sp>
      <p:sp>
        <p:nvSpPr>
          <p:cNvPr id="9" name="TextBox 8"/>
          <p:cNvSpPr txBox="1"/>
          <p:nvPr/>
        </p:nvSpPr>
        <p:spPr>
          <a:xfrm>
            <a:off x="7118556" y="4599734"/>
            <a:ext cx="1212645" cy="297454"/>
          </a:xfrm>
          <a:prstGeom prst="rect">
            <a:avLst/>
          </a:prstGeom>
          <a:noFill/>
        </p:spPr>
        <p:txBody>
          <a:bodyPr wrap="square" rtlCol="0">
            <a:spAutoFit/>
          </a:bodyPr>
          <a:lstStyle/>
          <a:p>
            <a:pPr algn="ctr"/>
            <a:r>
              <a:rPr lang="en-US" sz="1333" dirty="0" err="1">
                <a:solidFill>
                  <a:srgbClr val="979E9F"/>
                </a:solidFill>
                <a:latin typeface="Helvetica"/>
                <a:cs typeface="Helvetica"/>
              </a:rPr>
              <a:t>ContentView</a:t>
            </a:r>
            <a:endParaRPr lang="en-US" sz="1333" dirty="0">
              <a:solidFill>
                <a:srgbClr val="979E9F"/>
              </a:solidFill>
              <a:latin typeface="Helvetica"/>
              <a:cs typeface="Helvetica"/>
            </a:endParaRPr>
          </a:p>
        </p:txBody>
      </p:sp>
      <p:sp>
        <p:nvSpPr>
          <p:cNvPr id="10" name="TextBox 9"/>
          <p:cNvSpPr txBox="1"/>
          <p:nvPr/>
        </p:nvSpPr>
        <p:spPr>
          <a:xfrm>
            <a:off x="8790040" y="4599734"/>
            <a:ext cx="1212645" cy="297454"/>
          </a:xfrm>
          <a:prstGeom prst="rect">
            <a:avLst/>
          </a:prstGeom>
          <a:noFill/>
        </p:spPr>
        <p:txBody>
          <a:bodyPr wrap="square" rtlCol="0">
            <a:spAutoFit/>
          </a:bodyPr>
          <a:lstStyle/>
          <a:p>
            <a:pPr algn="ctr"/>
            <a:r>
              <a:rPr lang="en-US" sz="1333" dirty="0" err="1">
                <a:solidFill>
                  <a:srgbClr val="979E9F"/>
                </a:solidFill>
                <a:latin typeface="Helvetica"/>
                <a:cs typeface="Helvetica"/>
              </a:rPr>
              <a:t>ScrollView</a:t>
            </a:r>
            <a:endParaRPr lang="en-US" sz="1333" dirty="0">
              <a:solidFill>
                <a:srgbClr val="979E9F"/>
              </a:solidFill>
              <a:latin typeface="Helvetica"/>
              <a:cs typeface="Helvetica"/>
            </a:endParaRPr>
          </a:p>
        </p:txBody>
      </p:sp>
      <p:sp>
        <p:nvSpPr>
          <p:cNvPr id="11" name="TextBox 10"/>
          <p:cNvSpPr txBox="1"/>
          <p:nvPr/>
        </p:nvSpPr>
        <p:spPr>
          <a:xfrm>
            <a:off x="10457156" y="4602366"/>
            <a:ext cx="1212645" cy="297454"/>
          </a:xfrm>
          <a:prstGeom prst="rect">
            <a:avLst/>
          </a:prstGeom>
          <a:noFill/>
        </p:spPr>
        <p:txBody>
          <a:bodyPr wrap="square" rtlCol="0">
            <a:spAutoFit/>
          </a:bodyPr>
          <a:lstStyle/>
          <a:p>
            <a:pPr algn="ctr"/>
            <a:r>
              <a:rPr lang="en-US" sz="1333" dirty="0">
                <a:solidFill>
                  <a:srgbClr val="979E9F"/>
                </a:solidFill>
                <a:latin typeface="Helvetica"/>
                <a:cs typeface="Helvetica"/>
              </a:rPr>
              <a:t>Frame</a:t>
            </a:r>
          </a:p>
        </p:txBody>
      </p:sp>
    </p:spTree>
    <p:extLst>
      <p:ext uri="{BB962C8B-B14F-4D97-AF65-F5344CB8AC3E}">
        <p14:creationId xmlns:p14="http://schemas.microsoft.com/office/powerpoint/2010/main" val="167845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 grpId="0"/>
      <p:bldP spid="6" grpId="0"/>
      <p:bldP spid="8" grpId="0"/>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67" dirty="0">
                <a:solidFill>
                  <a:srgbClr val="1F497D"/>
                </a:solidFill>
              </a:rPr>
              <a:t>Controls</a:t>
            </a:r>
          </a:p>
        </p:txBody>
      </p:sp>
      <p:sp>
        <p:nvSpPr>
          <p:cNvPr id="3" name="Rounded Rectangle 2"/>
          <p:cNvSpPr/>
          <p:nvPr/>
        </p:nvSpPr>
        <p:spPr>
          <a:xfrm>
            <a:off x="489429" y="1397275"/>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err="1">
                <a:solidFill>
                  <a:schemeClr val="tx1"/>
                </a:solidFill>
                <a:latin typeface="Helvetica Light"/>
                <a:cs typeface="Helvetica Light"/>
              </a:rPr>
              <a:t>ActivityIndicator</a:t>
            </a:r>
            <a:endParaRPr lang="en-US" sz="1867" dirty="0">
              <a:solidFill>
                <a:schemeClr val="tx1"/>
              </a:solidFill>
              <a:latin typeface="Helvetica Light"/>
              <a:cs typeface="Helvetica Light"/>
            </a:endParaRPr>
          </a:p>
        </p:txBody>
      </p:sp>
      <p:sp>
        <p:nvSpPr>
          <p:cNvPr id="11" name="Rounded Rectangle 10"/>
          <p:cNvSpPr/>
          <p:nvPr/>
        </p:nvSpPr>
        <p:spPr>
          <a:xfrm>
            <a:off x="2774337" y="1397275"/>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err="1">
                <a:solidFill>
                  <a:schemeClr val="tx1"/>
                </a:solidFill>
                <a:latin typeface="Helvetica Light"/>
                <a:cs typeface="Helvetica Light"/>
              </a:rPr>
              <a:t>BoxView</a:t>
            </a:r>
            <a:endParaRPr lang="en-US" sz="1867" dirty="0">
              <a:solidFill>
                <a:schemeClr val="tx1"/>
              </a:solidFill>
              <a:latin typeface="Helvetica Light"/>
              <a:cs typeface="Helvetica Light"/>
            </a:endParaRPr>
          </a:p>
        </p:txBody>
      </p:sp>
      <p:sp>
        <p:nvSpPr>
          <p:cNvPr id="12" name="Rounded Rectangle 11"/>
          <p:cNvSpPr/>
          <p:nvPr/>
        </p:nvSpPr>
        <p:spPr>
          <a:xfrm>
            <a:off x="5059245" y="1397275"/>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tx1"/>
                </a:solidFill>
                <a:latin typeface="Helvetica Light"/>
                <a:cs typeface="Helvetica Light"/>
              </a:rPr>
              <a:t>Button</a:t>
            </a:r>
          </a:p>
        </p:txBody>
      </p:sp>
      <p:sp>
        <p:nvSpPr>
          <p:cNvPr id="13" name="Rounded Rectangle 12"/>
          <p:cNvSpPr/>
          <p:nvPr/>
        </p:nvSpPr>
        <p:spPr>
          <a:xfrm>
            <a:off x="7344153" y="1397275"/>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err="1">
                <a:solidFill>
                  <a:schemeClr val="tx1"/>
                </a:solidFill>
                <a:latin typeface="Helvetica Light"/>
                <a:cs typeface="Helvetica Light"/>
              </a:rPr>
              <a:t>DatePicker</a:t>
            </a:r>
            <a:endParaRPr lang="en-US" sz="1867" dirty="0">
              <a:solidFill>
                <a:schemeClr val="tx1"/>
              </a:solidFill>
              <a:latin typeface="Helvetica Light"/>
              <a:cs typeface="Helvetica Light"/>
            </a:endParaRPr>
          </a:p>
        </p:txBody>
      </p:sp>
      <p:sp>
        <p:nvSpPr>
          <p:cNvPr id="14" name="Rounded Rectangle 13"/>
          <p:cNvSpPr/>
          <p:nvPr/>
        </p:nvSpPr>
        <p:spPr>
          <a:xfrm>
            <a:off x="9629060" y="1397275"/>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tx1"/>
                </a:solidFill>
                <a:latin typeface="Helvetica Light"/>
                <a:cs typeface="Helvetica Light"/>
              </a:rPr>
              <a:t>Editor</a:t>
            </a:r>
          </a:p>
        </p:txBody>
      </p:sp>
      <p:sp>
        <p:nvSpPr>
          <p:cNvPr id="15" name="Rounded Rectangle 14"/>
          <p:cNvSpPr/>
          <p:nvPr/>
        </p:nvSpPr>
        <p:spPr>
          <a:xfrm>
            <a:off x="489429" y="2324784"/>
            <a:ext cx="2034185" cy="666408"/>
          </a:xfrm>
          <a:prstGeom prst="round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tx1"/>
                </a:solidFill>
                <a:latin typeface="Helvetica Light"/>
                <a:cs typeface="Helvetica Light"/>
              </a:rPr>
              <a:t>Entry</a:t>
            </a:r>
          </a:p>
        </p:txBody>
      </p:sp>
      <p:sp>
        <p:nvSpPr>
          <p:cNvPr id="16" name="Rounded Rectangle 15"/>
          <p:cNvSpPr/>
          <p:nvPr/>
        </p:nvSpPr>
        <p:spPr>
          <a:xfrm>
            <a:off x="2774337" y="2324784"/>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tx1"/>
                </a:solidFill>
                <a:latin typeface="Helvetica Light"/>
                <a:cs typeface="Helvetica Light"/>
              </a:rPr>
              <a:t>Image</a:t>
            </a:r>
          </a:p>
        </p:txBody>
      </p:sp>
      <p:sp>
        <p:nvSpPr>
          <p:cNvPr id="17" name="Rounded Rectangle 16"/>
          <p:cNvSpPr/>
          <p:nvPr/>
        </p:nvSpPr>
        <p:spPr>
          <a:xfrm>
            <a:off x="5059245" y="2324784"/>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tx1"/>
                </a:solidFill>
                <a:latin typeface="Helvetica Light"/>
                <a:cs typeface="Helvetica Light"/>
              </a:rPr>
              <a:t>Label</a:t>
            </a:r>
          </a:p>
        </p:txBody>
      </p:sp>
      <p:sp>
        <p:nvSpPr>
          <p:cNvPr id="18" name="Rounded Rectangle 17"/>
          <p:cNvSpPr/>
          <p:nvPr/>
        </p:nvSpPr>
        <p:spPr>
          <a:xfrm>
            <a:off x="7344153" y="2324784"/>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err="1">
                <a:solidFill>
                  <a:schemeClr val="tx1"/>
                </a:solidFill>
                <a:latin typeface="Helvetica Light"/>
                <a:cs typeface="Helvetica Light"/>
              </a:rPr>
              <a:t>ListView</a:t>
            </a:r>
            <a:endParaRPr lang="en-US" sz="1867" dirty="0">
              <a:solidFill>
                <a:schemeClr val="tx1"/>
              </a:solidFill>
              <a:latin typeface="Helvetica Light"/>
              <a:cs typeface="Helvetica Light"/>
            </a:endParaRPr>
          </a:p>
        </p:txBody>
      </p:sp>
      <p:sp>
        <p:nvSpPr>
          <p:cNvPr id="19" name="Rounded Rectangle 18"/>
          <p:cNvSpPr/>
          <p:nvPr/>
        </p:nvSpPr>
        <p:spPr>
          <a:xfrm>
            <a:off x="9629060" y="2324784"/>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tx1"/>
                </a:solidFill>
                <a:latin typeface="Helvetica Light"/>
                <a:cs typeface="Helvetica Light"/>
              </a:rPr>
              <a:t>Map</a:t>
            </a:r>
          </a:p>
        </p:txBody>
      </p:sp>
      <p:sp>
        <p:nvSpPr>
          <p:cNvPr id="20" name="Rounded Rectangle 19"/>
          <p:cNvSpPr/>
          <p:nvPr/>
        </p:nvSpPr>
        <p:spPr>
          <a:xfrm>
            <a:off x="489429" y="3252293"/>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err="1">
                <a:solidFill>
                  <a:schemeClr val="tx1"/>
                </a:solidFill>
                <a:latin typeface="Helvetica Light"/>
                <a:cs typeface="Helvetica Light"/>
              </a:rPr>
              <a:t>OpenGLView</a:t>
            </a:r>
            <a:endParaRPr lang="en-US" sz="1867" dirty="0">
              <a:solidFill>
                <a:schemeClr val="tx1"/>
              </a:solidFill>
              <a:latin typeface="Helvetica Light"/>
              <a:cs typeface="Helvetica Light"/>
            </a:endParaRPr>
          </a:p>
        </p:txBody>
      </p:sp>
      <p:sp>
        <p:nvSpPr>
          <p:cNvPr id="21" name="Rounded Rectangle 20"/>
          <p:cNvSpPr/>
          <p:nvPr/>
        </p:nvSpPr>
        <p:spPr>
          <a:xfrm>
            <a:off x="2774337" y="3252293"/>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tx1"/>
                </a:solidFill>
                <a:latin typeface="Helvetica Light"/>
                <a:cs typeface="Helvetica Light"/>
              </a:rPr>
              <a:t>Picker</a:t>
            </a:r>
          </a:p>
        </p:txBody>
      </p:sp>
      <p:sp>
        <p:nvSpPr>
          <p:cNvPr id="22" name="Rounded Rectangle 21"/>
          <p:cNvSpPr/>
          <p:nvPr/>
        </p:nvSpPr>
        <p:spPr>
          <a:xfrm>
            <a:off x="5059245" y="3252293"/>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err="1">
                <a:solidFill>
                  <a:schemeClr val="tx1"/>
                </a:solidFill>
                <a:latin typeface="Helvetica Light"/>
                <a:cs typeface="Helvetica Light"/>
              </a:rPr>
              <a:t>ProgressBar</a:t>
            </a:r>
            <a:endParaRPr lang="en-US" sz="1867" dirty="0">
              <a:solidFill>
                <a:schemeClr val="tx1"/>
              </a:solidFill>
              <a:latin typeface="Helvetica Light"/>
              <a:cs typeface="Helvetica Light"/>
            </a:endParaRPr>
          </a:p>
        </p:txBody>
      </p:sp>
      <p:sp>
        <p:nvSpPr>
          <p:cNvPr id="23" name="Rounded Rectangle 22"/>
          <p:cNvSpPr/>
          <p:nvPr/>
        </p:nvSpPr>
        <p:spPr>
          <a:xfrm>
            <a:off x="7344153" y="3252293"/>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err="1">
                <a:solidFill>
                  <a:schemeClr val="tx1"/>
                </a:solidFill>
                <a:latin typeface="Helvetica Light"/>
                <a:cs typeface="Helvetica Light"/>
              </a:rPr>
              <a:t>SearchBar</a:t>
            </a:r>
            <a:endParaRPr lang="en-US" sz="1867" dirty="0">
              <a:solidFill>
                <a:schemeClr val="tx1"/>
              </a:solidFill>
              <a:latin typeface="Helvetica Light"/>
              <a:cs typeface="Helvetica Light"/>
            </a:endParaRPr>
          </a:p>
        </p:txBody>
      </p:sp>
      <p:sp>
        <p:nvSpPr>
          <p:cNvPr id="24" name="Rounded Rectangle 23"/>
          <p:cNvSpPr/>
          <p:nvPr/>
        </p:nvSpPr>
        <p:spPr>
          <a:xfrm>
            <a:off x="9629060" y="3252293"/>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tx1"/>
                </a:solidFill>
                <a:latin typeface="Helvetica Light"/>
                <a:cs typeface="Helvetica Light"/>
              </a:rPr>
              <a:t>Slider</a:t>
            </a:r>
          </a:p>
        </p:txBody>
      </p:sp>
      <p:sp>
        <p:nvSpPr>
          <p:cNvPr id="25" name="Rounded Rectangle 24"/>
          <p:cNvSpPr/>
          <p:nvPr/>
        </p:nvSpPr>
        <p:spPr>
          <a:xfrm>
            <a:off x="489429" y="4179803"/>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tx1"/>
                </a:solidFill>
                <a:latin typeface="Helvetica Light"/>
                <a:cs typeface="Helvetica Light"/>
              </a:rPr>
              <a:t>Stepper</a:t>
            </a:r>
          </a:p>
        </p:txBody>
      </p:sp>
      <p:sp>
        <p:nvSpPr>
          <p:cNvPr id="26" name="Rounded Rectangle 25"/>
          <p:cNvSpPr/>
          <p:nvPr/>
        </p:nvSpPr>
        <p:spPr>
          <a:xfrm>
            <a:off x="2774337" y="4179803"/>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err="1">
                <a:solidFill>
                  <a:schemeClr val="tx1"/>
                </a:solidFill>
                <a:latin typeface="Helvetica Light"/>
                <a:cs typeface="Helvetica Light"/>
              </a:rPr>
              <a:t>TableView</a:t>
            </a:r>
            <a:endParaRPr lang="en-US" sz="1867" dirty="0">
              <a:solidFill>
                <a:schemeClr val="tx1"/>
              </a:solidFill>
              <a:latin typeface="Helvetica Light"/>
              <a:cs typeface="Helvetica Light"/>
            </a:endParaRPr>
          </a:p>
        </p:txBody>
      </p:sp>
      <p:sp>
        <p:nvSpPr>
          <p:cNvPr id="27" name="Rounded Rectangle 26"/>
          <p:cNvSpPr/>
          <p:nvPr/>
        </p:nvSpPr>
        <p:spPr>
          <a:xfrm>
            <a:off x="5059245" y="4179803"/>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err="1">
                <a:solidFill>
                  <a:schemeClr val="tx1"/>
                </a:solidFill>
                <a:latin typeface="Helvetica Light"/>
                <a:cs typeface="Helvetica Light"/>
              </a:rPr>
              <a:t>TimePicker</a:t>
            </a:r>
            <a:endParaRPr lang="en-US" sz="1867" dirty="0">
              <a:solidFill>
                <a:schemeClr val="tx1"/>
              </a:solidFill>
              <a:latin typeface="Helvetica Light"/>
              <a:cs typeface="Helvetica Light"/>
            </a:endParaRPr>
          </a:p>
        </p:txBody>
      </p:sp>
      <p:sp>
        <p:nvSpPr>
          <p:cNvPr id="28" name="Rounded Rectangle 27"/>
          <p:cNvSpPr/>
          <p:nvPr/>
        </p:nvSpPr>
        <p:spPr>
          <a:xfrm>
            <a:off x="7344153" y="4187449"/>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err="1">
                <a:solidFill>
                  <a:schemeClr val="tx1"/>
                </a:solidFill>
                <a:latin typeface="Helvetica Light"/>
                <a:cs typeface="Helvetica Light"/>
              </a:rPr>
              <a:t>WebView</a:t>
            </a:r>
            <a:endParaRPr lang="en-US" sz="1867" dirty="0">
              <a:solidFill>
                <a:schemeClr val="tx1"/>
              </a:solidFill>
              <a:latin typeface="Helvetica Light"/>
              <a:cs typeface="Helvetica Light"/>
            </a:endParaRPr>
          </a:p>
        </p:txBody>
      </p:sp>
      <p:sp>
        <p:nvSpPr>
          <p:cNvPr id="29" name="Rounded Rectangle 28"/>
          <p:cNvSpPr/>
          <p:nvPr/>
        </p:nvSpPr>
        <p:spPr>
          <a:xfrm>
            <a:off x="9629060" y="4187449"/>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err="1">
                <a:solidFill>
                  <a:schemeClr val="tx1"/>
                </a:solidFill>
                <a:latin typeface="Helvetica Light"/>
                <a:cs typeface="Helvetica Light"/>
              </a:rPr>
              <a:t>EntryCell</a:t>
            </a:r>
            <a:endParaRPr lang="en-US" sz="1867" dirty="0">
              <a:solidFill>
                <a:schemeClr val="tx1"/>
              </a:solidFill>
              <a:latin typeface="Helvetica Light"/>
              <a:cs typeface="Helvetica Light"/>
            </a:endParaRPr>
          </a:p>
        </p:txBody>
      </p:sp>
      <p:sp>
        <p:nvSpPr>
          <p:cNvPr id="30" name="Rounded Rectangle 29"/>
          <p:cNvSpPr/>
          <p:nvPr/>
        </p:nvSpPr>
        <p:spPr>
          <a:xfrm>
            <a:off x="489429" y="5107313"/>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err="1">
                <a:solidFill>
                  <a:schemeClr val="tx1"/>
                </a:solidFill>
                <a:latin typeface="Helvetica Light"/>
                <a:cs typeface="Helvetica Light"/>
              </a:rPr>
              <a:t>ImageCell</a:t>
            </a:r>
            <a:endParaRPr lang="en-US" sz="1867" dirty="0">
              <a:solidFill>
                <a:schemeClr val="tx1"/>
              </a:solidFill>
              <a:latin typeface="Helvetica Light"/>
              <a:cs typeface="Helvetica Light"/>
            </a:endParaRPr>
          </a:p>
        </p:txBody>
      </p:sp>
      <p:sp>
        <p:nvSpPr>
          <p:cNvPr id="31" name="Rounded Rectangle 30"/>
          <p:cNvSpPr/>
          <p:nvPr/>
        </p:nvSpPr>
        <p:spPr>
          <a:xfrm>
            <a:off x="2774337" y="5107313"/>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err="1">
                <a:solidFill>
                  <a:schemeClr val="tx1"/>
                </a:solidFill>
                <a:latin typeface="Helvetica Light"/>
                <a:cs typeface="Helvetica Light"/>
              </a:rPr>
              <a:t>SwitchCell</a:t>
            </a:r>
            <a:endParaRPr lang="en-US" sz="1867" dirty="0">
              <a:solidFill>
                <a:schemeClr val="tx1"/>
              </a:solidFill>
              <a:latin typeface="Helvetica Light"/>
              <a:cs typeface="Helvetica Light"/>
            </a:endParaRPr>
          </a:p>
        </p:txBody>
      </p:sp>
      <p:sp>
        <p:nvSpPr>
          <p:cNvPr id="32" name="Rounded Rectangle 31"/>
          <p:cNvSpPr/>
          <p:nvPr/>
        </p:nvSpPr>
        <p:spPr>
          <a:xfrm>
            <a:off x="5059245" y="5107313"/>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err="1">
                <a:solidFill>
                  <a:schemeClr val="tx1"/>
                </a:solidFill>
                <a:latin typeface="Helvetica Light"/>
                <a:cs typeface="Helvetica Light"/>
              </a:rPr>
              <a:t>TextCell</a:t>
            </a:r>
            <a:endParaRPr lang="en-US" sz="1867" dirty="0">
              <a:solidFill>
                <a:schemeClr val="tx1"/>
              </a:solidFill>
              <a:latin typeface="Helvetica Light"/>
              <a:cs typeface="Helvetica Light"/>
            </a:endParaRPr>
          </a:p>
        </p:txBody>
      </p:sp>
      <p:sp>
        <p:nvSpPr>
          <p:cNvPr id="33" name="Rounded Rectangle 32"/>
          <p:cNvSpPr/>
          <p:nvPr/>
        </p:nvSpPr>
        <p:spPr>
          <a:xfrm>
            <a:off x="7344153" y="5107313"/>
            <a:ext cx="2034185" cy="666408"/>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err="1">
                <a:solidFill>
                  <a:schemeClr val="tx1"/>
                </a:solidFill>
                <a:latin typeface="Helvetica Light"/>
                <a:cs typeface="Helvetica Light"/>
              </a:rPr>
              <a:t>ViewCell</a:t>
            </a:r>
            <a:endParaRPr lang="en-US" sz="1867" dirty="0">
              <a:solidFill>
                <a:schemeClr val="tx1"/>
              </a:solidFill>
              <a:latin typeface="Helvetica Light"/>
              <a:cs typeface="Helvetica Light"/>
            </a:endParaRPr>
          </a:p>
        </p:txBody>
      </p:sp>
    </p:spTree>
    <p:extLst>
      <p:ext uri="{BB962C8B-B14F-4D97-AF65-F5344CB8AC3E}">
        <p14:creationId xmlns:p14="http://schemas.microsoft.com/office/powerpoint/2010/main" val="12830955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Trends</a:t>
            </a:r>
          </a:p>
        </p:txBody>
      </p:sp>
      <p:pic>
        <p:nvPicPr>
          <p:cNvPr id="6" name="Picture 5"/>
          <p:cNvPicPr>
            <a:picLocks noChangeAspect="1"/>
          </p:cNvPicPr>
          <p:nvPr/>
        </p:nvPicPr>
        <p:blipFill rotWithShape="1">
          <a:blip r:embed="rId2"/>
          <a:srcRect l="2552" t="46392" r="2732" b="3883"/>
          <a:stretch/>
        </p:blipFill>
        <p:spPr>
          <a:xfrm>
            <a:off x="4345837" y="1376498"/>
            <a:ext cx="7338163" cy="4105004"/>
          </a:xfrm>
          <a:prstGeom prst="rect">
            <a:avLst/>
          </a:prstGeom>
        </p:spPr>
      </p:pic>
    </p:spTree>
    <p:extLst>
      <p:ext uri="{BB962C8B-B14F-4D97-AF65-F5344CB8AC3E}">
        <p14:creationId xmlns:p14="http://schemas.microsoft.com/office/powerpoint/2010/main" val="1437170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42364" y="1399481"/>
            <a:ext cx="10972800" cy="527049"/>
          </a:xfrm>
        </p:spPr>
        <p:txBody>
          <a:bodyPr>
            <a:normAutofit fontScale="90000"/>
          </a:bodyPr>
          <a:lstStyle/>
          <a:p>
            <a:r>
              <a:rPr lang="en-US">
                <a:solidFill>
                  <a:srgbClr val="0070C0"/>
                </a:solidFill>
              </a:rPr>
              <a:t>XAML</a:t>
            </a:r>
            <a:endParaRPr lang="en-US" dirty="0">
              <a:solidFill>
                <a:srgbClr val="0070C0"/>
              </a:solidFill>
            </a:endParaRPr>
          </a:p>
        </p:txBody>
      </p:sp>
      <p:pic>
        <p:nvPicPr>
          <p:cNvPr id="4" name="Picture 3"/>
          <p:cNvPicPr>
            <a:picLocks noChangeAspect="1"/>
          </p:cNvPicPr>
          <p:nvPr/>
        </p:nvPicPr>
        <p:blipFill rotWithShape="1">
          <a:blip r:embed="rId3"/>
          <a:srcRect t="34786"/>
          <a:stretch/>
        </p:blipFill>
        <p:spPr>
          <a:xfrm>
            <a:off x="782892" y="1970834"/>
            <a:ext cx="11132272" cy="4680133"/>
          </a:xfrm>
          <a:prstGeom prst="rect">
            <a:avLst/>
          </a:prstGeom>
        </p:spPr>
      </p:pic>
      <p:sp>
        <p:nvSpPr>
          <p:cNvPr id="5" name="object 3"/>
          <p:cNvSpPr txBox="1">
            <a:spLocks/>
          </p:cNvSpPr>
          <p:nvPr/>
        </p:nvSpPr>
        <p:spPr>
          <a:xfrm>
            <a:off x="3438822" y="1972681"/>
            <a:ext cx="5979885" cy="410433"/>
          </a:xfrm>
          <a:prstGeom prst="rect">
            <a:avLst/>
          </a:prstGeom>
        </p:spPr>
        <p:txBody>
          <a:bodyPr vert="horz" wrap="square" lIns="0" tIns="0" rIns="0" bIns="0" rtlCol="0">
            <a:spAutoFit/>
          </a:bodyPr>
          <a:lstStyle>
            <a:lvl1pPr>
              <a:defRPr sz="3800" b="0" i="0">
                <a:solidFill>
                  <a:srgbClr val="0B111E"/>
                </a:solidFill>
                <a:latin typeface="Segoe UI Light"/>
                <a:ea typeface="+mj-ea"/>
                <a:cs typeface="Segoe UI Light"/>
              </a:defRPr>
            </a:lvl1pPr>
          </a:lstStyle>
          <a:p>
            <a:pPr marL="16933" defTabSz="1219170">
              <a:defRPr/>
            </a:pPr>
            <a:r>
              <a:rPr lang="en-US" sz="2667" kern="0" spc="-13" dirty="0">
                <a:solidFill>
                  <a:schemeClr val="bg1"/>
                </a:solidFill>
              </a:rPr>
              <a:t>E</a:t>
            </a:r>
            <a:r>
              <a:rPr lang="en-US" sz="2667" u="heavy" kern="0" spc="-13" dirty="0">
                <a:solidFill>
                  <a:schemeClr val="bg1"/>
                </a:solidFill>
              </a:rPr>
              <a:t>x</a:t>
            </a:r>
            <a:r>
              <a:rPr lang="en-US" sz="2667" kern="0" spc="-13" dirty="0">
                <a:solidFill>
                  <a:schemeClr val="bg1"/>
                </a:solidFill>
              </a:rPr>
              <a:t>tensible </a:t>
            </a:r>
            <a:r>
              <a:rPr lang="en-US" sz="2667" u="heavy" kern="0" spc="-7" dirty="0">
                <a:solidFill>
                  <a:schemeClr val="bg1"/>
                </a:solidFill>
              </a:rPr>
              <a:t>A</a:t>
            </a:r>
            <a:r>
              <a:rPr lang="en-US" sz="2667" kern="0" spc="-7" dirty="0">
                <a:solidFill>
                  <a:schemeClr val="bg1"/>
                </a:solidFill>
              </a:rPr>
              <a:t>pplication </a:t>
            </a:r>
            <a:r>
              <a:rPr lang="en-US" sz="2667" u="heavy" kern="0" spc="13" dirty="0">
                <a:solidFill>
                  <a:schemeClr val="bg1"/>
                </a:solidFill>
              </a:rPr>
              <a:t>M</a:t>
            </a:r>
            <a:r>
              <a:rPr lang="en-US" sz="2667" kern="0" spc="13" dirty="0">
                <a:solidFill>
                  <a:schemeClr val="bg1"/>
                </a:solidFill>
              </a:rPr>
              <a:t>arkup </a:t>
            </a:r>
            <a:r>
              <a:rPr lang="en-US" sz="2667" u="heavy" kern="0" spc="-27" dirty="0">
                <a:solidFill>
                  <a:schemeClr val="bg1"/>
                </a:solidFill>
              </a:rPr>
              <a:t>L</a:t>
            </a:r>
            <a:r>
              <a:rPr lang="en-US" sz="2667" kern="0" spc="-27" dirty="0">
                <a:solidFill>
                  <a:schemeClr val="bg1"/>
                </a:solidFill>
              </a:rPr>
              <a:t>anguage</a:t>
            </a:r>
          </a:p>
        </p:txBody>
      </p:sp>
    </p:spTree>
    <p:extLst>
      <p:ext uri="{BB962C8B-B14F-4D97-AF65-F5344CB8AC3E}">
        <p14:creationId xmlns:p14="http://schemas.microsoft.com/office/powerpoint/2010/main" val="16812098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p:cNvSpPr/>
          <p:nvPr/>
        </p:nvSpPr>
        <p:spPr>
          <a:xfrm>
            <a:off x="6537960" y="2496931"/>
            <a:ext cx="5503333" cy="2489200"/>
          </a:xfrm>
          <a:prstGeom prst="rect">
            <a:avLst/>
          </a:prstGeom>
          <a:blipFill>
            <a:blip r:embed="rId2" cstate="print"/>
            <a:stretch>
              <a:fillRect/>
            </a:stretch>
          </a:blipFill>
        </p:spPr>
        <p:txBody>
          <a:bodyPr wrap="square" lIns="0" tIns="0" rIns="0" bIns="0" rtlCol="0"/>
          <a:lstStyle/>
          <a:p>
            <a:endParaRPr sz="2400"/>
          </a:p>
        </p:txBody>
      </p:sp>
      <p:sp>
        <p:nvSpPr>
          <p:cNvPr id="3" name="object 5"/>
          <p:cNvSpPr/>
          <p:nvPr/>
        </p:nvSpPr>
        <p:spPr>
          <a:xfrm>
            <a:off x="6529493" y="1932317"/>
            <a:ext cx="5520267" cy="3062275"/>
          </a:xfrm>
          <a:custGeom>
            <a:avLst/>
            <a:gdLst/>
            <a:ahLst/>
            <a:cxnLst/>
            <a:rect l="l" t="t" r="r" b="b"/>
            <a:pathLst>
              <a:path w="4140200" h="1879600">
                <a:moveTo>
                  <a:pt x="0" y="0"/>
                </a:moveTo>
                <a:lnTo>
                  <a:pt x="4140207" y="0"/>
                </a:lnTo>
                <a:lnTo>
                  <a:pt x="4140207" y="1879604"/>
                </a:lnTo>
                <a:lnTo>
                  <a:pt x="0" y="1879604"/>
                </a:lnTo>
                <a:lnTo>
                  <a:pt x="0" y="0"/>
                </a:lnTo>
                <a:close/>
              </a:path>
            </a:pathLst>
          </a:custGeom>
          <a:ln w="12706">
            <a:solidFill>
              <a:srgbClr val="606E6F"/>
            </a:solidFill>
          </a:ln>
        </p:spPr>
        <p:txBody>
          <a:bodyPr wrap="square" lIns="0" tIns="0" rIns="0" bIns="0" rtlCol="0"/>
          <a:lstStyle/>
          <a:p>
            <a:endParaRPr sz="2400"/>
          </a:p>
        </p:txBody>
      </p:sp>
      <p:sp>
        <p:nvSpPr>
          <p:cNvPr id="4" name="object 6"/>
          <p:cNvSpPr txBox="1"/>
          <p:nvPr/>
        </p:nvSpPr>
        <p:spPr>
          <a:xfrm>
            <a:off x="8250530" y="5095554"/>
            <a:ext cx="2038773" cy="389787"/>
          </a:xfrm>
          <a:prstGeom prst="rect">
            <a:avLst/>
          </a:prstGeom>
        </p:spPr>
        <p:txBody>
          <a:bodyPr vert="horz" wrap="square" lIns="0" tIns="0" rIns="0" bIns="0" rtlCol="0">
            <a:spAutoFit/>
          </a:bodyPr>
          <a:lstStyle/>
          <a:p>
            <a:pPr marL="16933"/>
            <a:r>
              <a:rPr sz="2533" spc="-7" dirty="0">
                <a:latin typeface="Segoe UI Light"/>
                <a:cs typeface="Segoe UI Light"/>
              </a:rPr>
              <a:t>Xamarin.Forms</a:t>
            </a:r>
            <a:endParaRPr sz="2533">
              <a:latin typeface="Segoe UI Light"/>
              <a:cs typeface="Segoe UI Light"/>
            </a:endParaRPr>
          </a:p>
        </p:txBody>
      </p:sp>
      <p:sp>
        <p:nvSpPr>
          <p:cNvPr id="5" name="object 7"/>
          <p:cNvSpPr/>
          <p:nvPr/>
        </p:nvSpPr>
        <p:spPr>
          <a:xfrm>
            <a:off x="120227" y="2241479"/>
            <a:ext cx="6417733" cy="2489200"/>
          </a:xfrm>
          <a:prstGeom prst="rect">
            <a:avLst/>
          </a:prstGeom>
          <a:blipFill>
            <a:blip r:embed="rId3" cstate="print"/>
            <a:stretch>
              <a:fillRect/>
            </a:stretch>
          </a:blipFill>
        </p:spPr>
        <p:txBody>
          <a:bodyPr wrap="square" lIns="0" tIns="0" rIns="0" bIns="0" rtlCol="0"/>
          <a:lstStyle/>
          <a:p>
            <a:endParaRPr sz="2400"/>
          </a:p>
        </p:txBody>
      </p:sp>
      <p:sp>
        <p:nvSpPr>
          <p:cNvPr id="6" name="object 8"/>
          <p:cNvSpPr/>
          <p:nvPr/>
        </p:nvSpPr>
        <p:spPr>
          <a:xfrm>
            <a:off x="111759" y="1932317"/>
            <a:ext cx="6434667" cy="3062275"/>
          </a:xfrm>
          <a:custGeom>
            <a:avLst/>
            <a:gdLst/>
            <a:ahLst/>
            <a:cxnLst/>
            <a:rect l="l" t="t" r="r" b="b"/>
            <a:pathLst>
              <a:path w="4826000" h="1879600">
                <a:moveTo>
                  <a:pt x="0" y="0"/>
                </a:moveTo>
                <a:lnTo>
                  <a:pt x="4826004" y="0"/>
                </a:lnTo>
                <a:lnTo>
                  <a:pt x="4826004" y="1879604"/>
                </a:lnTo>
                <a:lnTo>
                  <a:pt x="0" y="1879604"/>
                </a:lnTo>
                <a:lnTo>
                  <a:pt x="0" y="0"/>
                </a:lnTo>
                <a:close/>
              </a:path>
            </a:pathLst>
          </a:custGeom>
          <a:ln w="12706">
            <a:solidFill>
              <a:srgbClr val="606E6F"/>
            </a:solidFill>
          </a:ln>
        </p:spPr>
        <p:txBody>
          <a:bodyPr wrap="square" lIns="0" tIns="0" rIns="0" bIns="0" rtlCol="0"/>
          <a:lstStyle/>
          <a:p>
            <a:endParaRPr sz="2400"/>
          </a:p>
        </p:txBody>
      </p:sp>
      <p:sp>
        <p:nvSpPr>
          <p:cNvPr id="7" name="object 9"/>
          <p:cNvSpPr txBox="1"/>
          <p:nvPr/>
        </p:nvSpPr>
        <p:spPr>
          <a:xfrm>
            <a:off x="1663734" y="5095554"/>
            <a:ext cx="3308773" cy="389787"/>
          </a:xfrm>
          <a:prstGeom prst="rect">
            <a:avLst/>
          </a:prstGeom>
        </p:spPr>
        <p:txBody>
          <a:bodyPr vert="horz" wrap="square" lIns="0" tIns="0" rIns="0" bIns="0" rtlCol="0">
            <a:spAutoFit/>
          </a:bodyPr>
          <a:lstStyle/>
          <a:p>
            <a:pPr marL="16933"/>
            <a:r>
              <a:rPr sz="2533" spc="-13" dirty="0">
                <a:latin typeface="Segoe UI Light"/>
                <a:cs typeface="Segoe UI Light"/>
              </a:rPr>
              <a:t>Microsoft </a:t>
            </a:r>
            <a:r>
              <a:rPr sz="2533" spc="13" dirty="0">
                <a:latin typeface="Segoe UI Light"/>
                <a:cs typeface="Segoe UI Light"/>
              </a:rPr>
              <a:t>XAML</a:t>
            </a:r>
            <a:r>
              <a:rPr sz="2533" spc="-167" dirty="0">
                <a:latin typeface="Segoe UI Light"/>
                <a:cs typeface="Segoe UI Light"/>
              </a:rPr>
              <a:t> </a:t>
            </a:r>
            <a:r>
              <a:rPr sz="2533" dirty="0">
                <a:latin typeface="Segoe UI Light"/>
                <a:cs typeface="Segoe UI Light"/>
              </a:rPr>
              <a:t>(WinRT)</a:t>
            </a:r>
            <a:endParaRPr sz="2533">
              <a:latin typeface="Segoe UI Light"/>
              <a:cs typeface="Segoe UI Light"/>
            </a:endParaRPr>
          </a:p>
        </p:txBody>
      </p:sp>
    </p:spTree>
    <p:extLst>
      <p:ext uri="{BB962C8B-B14F-4D97-AF65-F5344CB8AC3E}">
        <p14:creationId xmlns:p14="http://schemas.microsoft.com/office/powerpoint/2010/main" val="10597548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1325563"/>
          </a:xfrm>
        </p:spPr>
        <p:txBody>
          <a:bodyPr>
            <a:normAutofit/>
          </a:bodyPr>
          <a:lstStyle/>
          <a:p>
            <a:r>
              <a:rPr lang="en-US" dirty="0"/>
              <a:t>About Me</a:t>
            </a:r>
          </a:p>
        </p:txBody>
      </p:sp>
      <p:sp>
        <p:nvSpPr>
          <p:cNvPr id="5" name="Content Placeholder 4"/>
          <p:cNvSpPr>
            <a:spLocks noGrp="1"/>
          </p:cNvSpPr>
          <p:nvPr>
            <p:ph sz="half" idx="1"/>
          </p:nvPr>
        </p:nvSpPr>
        <p:spPr>
          <a:xfrm>
            <a:off x="838200" y="1825625"/>
            <a:ext cx="5181600" cy="4351338"/>
          </a:xfrm>
        </p:spPr>
        <p:txBody>
          <a:bodyPr>
            <a:normAutofit fontScale="70000" lnSpcReduction="20000"/>
          </a:bodyPr>
          <a:lstStyle/>
          <a:p>
            <a:r>
              <a:rPr lang="en-US" dirty="0"/>
              <a:t>Muhammad Ibnu Fadhil</a:t>
            </a:r>
          </a:p>
          <a:p>
            <a:r>
              <a:rPr lang="en-US" dirty="0" err="1"/>
              <a:t>Coder.Entrepreneur.Tinkerer</a:t>
            </a:r>
            <a:endParaRPr lang="en-US" dirty="0"/>
          </a:p>
          <a:p>
            <a:r>
              <a:rPr lang="en-US" dirty="0"/>
              <a:t>T: @</a:t>
            </a:r>
            <a:r>
              <a:rPr lang="en-US" dirty="0" err="1"/>
              <a:t>mifmasterz</a:t>
            </a:r>
            <a:r>
              <a:rPr lang="en-US" dirty="0"/>
              <a:t> / @</a:t>
            </a:r>
            <a:r>
              <a:rPr lang="en-US" dirty="0" err="1"/>
              <a:t>gravicode</a:t>
            </a:r>
            <a:endParaRPr lang="en-US" dirty="0"/>
          </a:p>
          <a:p>
            <a:endParaRPr lang="en-US" dirty="0"/>
          </a:p>
          <a:p>
            <a:r>
              <a:rPr lang="en-US" dirty="0"/>
              <a:t>Founder of </a:t>
            </a:r>
          </a:p>
          <a:p>
            <a:r>
              <a:rPr lang="en-US" dirty="0"/>
              <a:t>PT Gravicode </a:t>
            </a:r>
            <a:r>
              <a:rPr lang="en-US" dirty="0" err="1"/>
              <a:t>Multinovative</a:t>
            </a:r>
            <a:r>
              <a:rPr lang="en-US" dirty="0"/>
              <a:t> </a:t>
            </a:r>
            <a:r>
              <a:rPr lang="en-US" dirty="0" err="1"/>
              <a:t>Plexindo</a:t>
            </a:r>
            <a:endParaRPr lang="en-US" dirty="0"/>
          </a:p>
          <a:p>
            <a:endParaRPr lang="en-US" dirty="0"/>
          </a:p>
          <a:p>
            <a:r>
              <a:rPr lang="en-US" dirty="0"/>
              <a:t>Initiator of Gadgeteer Indonesia</a:t>
            </a:r>
          </a:p>
          <a:p>
            <a:r>
              <a:rPr lang="en-US" dirty="0"/>
              <a:t>https://www.facebook.com/netgadgeteerindonesia</a:t>
            </a:r>
          </a:p>
          <a:p>
            <a:endParaRPr lang="en-US" dirty="0"/>
          </a:p>
          <a:p>
            <a:r>
              <a:rPr lang="en-US" dirty="0"/>
              <a:t>Contributor in </a:t>
            </a:r>
            <a:r>
              <a:rPr lang="en-US" dirty="0" err="1" smtClean="0"/>
              <a:t>Makers.ID</a:t>
            </a:r>
            <a:r>
              <a:rPr lang="en-US" dirty="0" smtClean="0"/>
              <a:t> - http://</a:t>
            </a:r>
            <a:r>
              <a:rPr lang="en-US" dirty="0" err="1" smtClean="0"/>
              <a:t>makers.id</a:t>
            </a:r>
            <a:endParaRPr lang="en-US" dirty="0" smtClean="0"/>
          </a:p>
          <a:p>
            <a:r>
              <a:rPr lang="en-US" dirty="0" smtClean="0"/>
              <a:t>Initiator of </a:t>
            </a:r>
            <a:r>
              <a:rPr lang="en-US" dirty="0" err="1" smtClean="0"/>
              <a:t>Buitenzorg</a:t>
            </a:r>
            <a:r>
              <a:rPr lang="en-US" dirty="0" smtClean="0"/>
              <a:t> Makers Club</a:t>
            </a:r>
            <a:endParaRPr lang="en-US" dirty="0"/>
          </a:p>
        </p:txBody>
      </p:sp>
      <p:pic>
        <p:nvPicPr>
          <p:cNvPr id="20" name="Content Placeholder 19"/>
          <p:cNvPicPr>
            <a:picLocks noGrp="1" noChangeAspect="1"/>
          </p:cNvPicPr>
          <p:nvPr>
            <p:ph sz="half" idx="2"/>
          </p:nvPr>
        </p:nvPicPr>
        <p:blipFill>
          <a:blip r:embed="rId2"/>
          <a:stretch>
            <a:fillRect/>
          </a:stretch>
        </p:blipFill>
        <p:spPr>
          <a:xfrm>
            <a:off x="7619999" y="1363579"/>
            <a:ext cx="3780715" cy="3780715"/>
          </a:xfrm>
          <a:prstGeom prst="rect">
            <a:avLst/>
          </a:prstGeom>
        </p:spPr>
      </p:pic>
    </p:spTree>
    <p:extLst>
      <p:ext uri="{BB962C8B-B14F-4D97-AF65-F5344CB8AC3E}">
        <p14:creationId xmlns:p14="http://schemas.microsoft.com/office/powerpoint/2010/main" val="11596515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Grp="1"/>
          </p:cNvGraphicFramePr>
          <p:nvPr>
            <p:extLst/>
          </p:nvPr>
        </p:nvGraphicFramePr>
        <p:xfrm>
          <a:off x="1504409" y="232230"/>
          <a:ext cx="9576121" cy="6339837"/>
        </p:xfrm>
        <a:graphic>
          <a:graphicData uri="http://schemas.openxmlformats.org/drawingml/2006/table">
            <a:tbl>
              <a:tblPr firstRow="1" bandRow="1">
                <a:tableStyleId>{2D5ABB26-0587-4C30-8999-92F81FD0307C}</a:tableStyleId>
              </a:tblPr>
              <a:tblGrid>
                <a:gridCol w="4944228">
                  <a:extLst>
                    <a:ext uri="{9D8B030D-6E8A-4147-A177-3AD203B41FA5}">
                      <a16:colId xmlns="" xmlns:a16="http://schemas.microsoft.com/office/drawing/2014/main" val="20000"/>
                    </a:ext>
                  </a:extLst>
                </a:gridCol>
                <a:gridCol w="4631893">
                  <a:extLst>
                    <a:ext uri="{9D8B030D-6E8A-4147-A177-3AD203B41FA5}">
                      <a16:colId xmlns="" xmlns:a16="http://schemas.microsoft.com/office/drawing/2014/main" val="20001"/>
                    </a:ext>
                  </a:extLst>
                </a:gridCol>
              </a:tblGrid>
              <a:tr h="483187">
                <a:tc gridSpan="2">
                  <a:txBody>
                    <a:bodyPr/>
                    <a:lstStyle/>
                    <a:p>
                      <a:pPr marL="91440">
                        <a:lnSpc>
                          <a:spcPct val="100000"/>
                        </a:lnSpc>
                        <a:spcBef>
                          <a:spcPts val="325"/>
                        </a:spcBef>
                        <a:tabLst>
                          <a:tab pos="3990340" algn="l"/>
                        </a:tabLst>
                      </a:pPr>
                      <a:r>
                        <a:rPr sz="2500" b="0" dirty="0">
                          <a:solidFill>
                            <a:srgbClr val="FFFFFF"/>
                          </a:solidFill>
                          <a:latin typeface="Segoe UI Light"/>
                          <a:cs typeface="Segoe UI Light"/>
                        </a:rPr>
                        <a:t>Feature	</a:t>
                      </a:r>
                      <a:r>
                        <a:rPr sz="2500" b="0" spc="20" dirty="0">
                          <a:solidFill>
                            <a:srgbClr val="FFFFFF"/>
                          </a:solidFill>
                          <a:latin typeface="Segoe UI Light"/>
                          <a:cs typeface="Segoe UI Light"/>
                        </a:rPr>
                        <a:t>Supported </a:t>
                      </a:r>
                      <a:r>
                        <a:rPr sz="2500" b="0" spc="5" dirty="0">
                          <a:solidFill>
                            <a:srgbClr val="FFFFFF"/>
                          </a:solidFill>
                          <a:latin typeface="Segoe UI Light"/>
                          <a:cs typeface="Segoe UI Light"/>
                        </a:rPr>
                        <a:t>in</a:t>
                      </a:r>
                      <a:r>
                        <a:rPr sz="2500" b="0" spc="-215" dirty="0">
                          <a:solidFill>
                            <a:srgbClr val="FFFFFF"/>
                          </a:solidFill>
                          <a:latin typeface="Segoe UI Light"/>
                          <a:cs typeface="Segoe UI Light"/>
                        </a:rPr>
                        <a:t> </a:t>
                      </a:r>
                      <a:r>
                        <a:rPr sz="2500" b="0" spc="-5" dirty="0">
                          <a:solidFill>
                            <a:srgbClr val="FFFFFF"/>
                          </a:solidFill>
                          <a:latin typeface="Segoe UI Light"/>
                          <a:cs typeface="Segoe UI Light"/>
                        </a:rPr>
                        <a:t>Xamarin.Forms</a:t>
                      </a:r>
                      <a:endParaRPr sz="2500">
                        <a:latin typeface="Segoe UI Light"/>
                        <a:cs typeface="Segoe UI Light"/>
                      </a:endParaRPr>
                    </a:p>
                  </a:txBody>
                  <a:tcPr marL="0" marR="0" marT="0" marB="0">
                    <a:lnL w="10107">
                      <a:solidFill>
                        <a:srgbClr val="2581D2"/>
                      </a:solidFill>
                      <a:prstDash val="solid"/>
                    </a:lnL>
                    <a:lnR w="10107">
                      <a:solidFill>
                        <a:srgbClr val="2581D2"/>
                      </a:solidFill>
                      <a:prstDash val="solid"/>
                    </a:lnR>
                    <a:solidFill>
                      <a:srgbClr val="2A84D3"/>
                    </a:solidFill>
                  </a:tcPr>
                </a:tc>
                <a:tc hMerge="1">
                  <a:txBody>
                    <a:bodyPr/>
                    <a:lstStyle/>
                    <a:p>
                      <a:endParaRPr/>
                    </a:p>
                  </a:txBody>
                  <a:tcPr marL="0" marR="0" marT="0" marB="0"/>
                </a:tc>
                <a:extLst>
                  <a:ext uri="{0D108BD9-81ED-4DB2-BD59-A6C34878D82A}">
                    <a16:rowId xmlns="" xmlns:a16="http://schemas.microsoft.com/office/drawing/2014/main" val="10000"/>
                  </a:ext>
                </a:extLst>
              </a:tr>
              <a:tr h="465037">
                <a:tc>
                  <a:txBody>
                    <a:bodyPr/>
                    <a:lstStyle/>
                    <a:p>
                      <a:pPr marL="91440">
                        <a:lnSpc>
                          <a:spcPct val="100000"/>
                        </a:lnSpc>
                        <a:spcBef>
                          <a:spcPts val="395"/>
                        </a:spcBef>
                      </a:pPr>
                      <a:r>
                        <a:rPr sz="2300" b="0" spc="10" dirty="0">
                          <a:latin typeface="Segoe UI Light"/>
                          <a:cs typeface="Segoe UI Light"/>
                        </a:rPr>
                        <a:t>XAML 2009</a:t>
                      </a:r>
                      <a:r>
                        <a:rPr sz="2300" b="0" spc="-275" dirty="0">
                          <a:latin typeface="Segoe UI Light"/>
                          <a:cs typeface="Segoe UI Light"/>
                        </a:rPr>
                        <a:t> </a:t>
                      </a:r>
                      <a:r>
                        <a:rPr sz="2300" b="0" dirty="0">
                          <a:latin typeface="Segoe UI Light"/>
                          <a:cs typeface="Segoe UI Light"/>
                        </a:rPr>
                        <a:t>compliance</a:t>
                      </a:r>
                      <a:endParaRPr sz="2300">
                        <a:latin typeface="Segoe UI Light"/>
                        <a:cs typeface="Segoe UI Light"/>
                      </a:endParaRPr>
                    </a:p>
                  </a:txBody>
                  <a:tcPr marL="0" marR="0" marT="0" marB="0">
                    <a:lnL w="10107">
                      <a:solidFill>
                        <a:srgbClr val="2581D2"/>
                      </a:solidFill>
                      <a:prstDash val="solid"/>
                    </a:lnL>
                    <a:lnR w="13476">
                      <a:solidFill>
                        <a:srgbClr val="A5AEAE"/>
                      </a:solidFill>
                      <a:prstDash val="solid"/>
                    </a:lnR>
                    <a:lnB w="10112">
                      <a:solidFill>
                        <a:srgbClr val="2581D2"/>
                      </a:solidFill>
                      <a:prstDash val="solid"/>
                    </a:lnB>
                  </a:tcPr>
                </a:tc>
                <a:tc>
                  <a:txBody>
                    <a:bodyPr/>
                    <a:lstStyle/>
                    <a:p>
                      <a:pPr marR="11430" algn="ctr">
                        <a:lnSpc>
                          <a:spcPct val="100000"/>
                        </a:lnSpc>
                        <a:spcBef>
                          <a:spcPts val="395"/>
                        </a:spcBef>
                      </a:pPr>
                      <a:r>
                        <a:rPr sz="2300" dirty="0">
                          <a:solidFill>
                            <a:srgbClr val="2E6D21"/>
                          </a:solidFill>
                          <a:latin typeface="MS UI Gothic"/>
                          <a:cs typeface="MS UI Gothic"/>
                        </a:rPr>
                        <a:t>✓</a:t>
                      </a:r>
                      <a:endParaRPr sz="2300">
                        <a:latin typeface="MS UI Gothic"/>
                        <a:cs typeface="MS UI Gothic"/>
                      </a:endParaRPr>
                    </a:p>
                  </a:txBody>
                  <a:tcPr marL="0" marR="0" marT="0" marB="0">
                    <a:lnL w="13476">
                      <a:solidFill>
                        <a:srgbClr val="A5AEAE"/>
                      </a:solidFill>
                      <a:prstDash val="solid"/>
                    </a:lnL>
                    <a:lnR w="10107">
                      <a:solidFill>
                        <a:srgbClr val="2581D2"/>
                      </a:solidFill>
                      <a:prstDash val="solid"/>
                    </a:lnR>
                    <a:lnB w="10112">
                      <a:solidFill>
                        <a:srgbClr val="2581D2"/>
                      </a:solidFill>
                      <a:prstDash val="solid"/>
                    </a:lnB>
                  </a:tcPr>
                </a:tc>
                <a:extLst>
                  <a:ext uri="{0D108BD9-81ED-4DB2-BD59-A6C34878D82A}">
                    <a16:rowId xmlns="" xmlns:a16="http://schemas.microsoft.com/office/drawing/2014/main" val="10001"/>
                  </a:ext>
                </a:extLst>
              </a:tr>
              <a:tr h="471087">
                <a:tc>
                  <a:txBody>
                    <a:bodyPr/>
                    <a:lstStyle/>
                    <a:p>
                      <a:pPr marL="91440">
                        <a:lnSpc>
                          <a:spcPct val="100000"/>
                        </a:lnSpc>
                        <a:spcBef>
                          <a:spcPts val="395"/>
                        </a:spcBef>
                      </a:pPr>
                      <a:r>
                        <a:rPr sz="2300" b="0" spc="-5" dirty="0">
                          <a:latin typeface="Segoe UI Light"/>
                          <a:cs typeface="Segoe UI Light"/>
                        </a:rPr>
                        <a:t>Shapes </a:t>
                      </a:r>
                      <a:r>
                        <a:rPr sz="2300" b="0" dirty="0">
                          <a:latin typeface="Segoe UI Light"/>
                          <a:cs typeface="Segoe UI Light"/>
                        </a:rPr>
                        <a:t>(Rectangle, Ellipse, </a:t>
                      </a:r>
                      <a:r>
                        <a:rPr sz="2300" b="0" spc="-40" dirty="0">
                          <a:latin typeface="Segoe UI Light"/>
                          <a:cs typeface="Segoe UI Light"/>
                        </a:rPr>
                        <a:t>Path,</a:t>
                      </a:r>
                      <a:r>
                        <a:rPr sz="2300" b="0" spc="-50" dirty="0">
                          <a:latin typeface="Segoe UI Light"/>
                          <a:cs typeface="Segoe UI Light"/>
                        </a:rPr>
                        <a:t> </a:t>
                      </a:r>
                      <a:r>
                        <a:rPr sz="2300" b="0" spc="15" dirty="0">
                          <a:latin typeface="Segoe UI Light"/>
                          <a:cs typeface="Segoe UI Light"/>
                        </a:rPr>
                        <a:t>etc.)</a:t>
                      </a:r>
                      <a:endParaRPr sz="2300">
                        <a:latin typeface="Segoe UI Light"/>
                        <a:cs typeface="Segoe UI Light"/>
                      </a:endParaRPr>
                    </a:p>
                  </a:txBody>
                  <a:tcPr marL="0" marR="0" marT="0" marB="0">
                    <a:lnL w="10107">
                      <a:solidFill>
                        <a:srgbClr val="2581D2"/>
                      </a:solidFill>
                      <a:prstDash val="solid"/>
                    </a:lnL>
                    <a:lnR w="13476">
                      <a:solidFill>
                        <a:srgbClr val="A5AEAE"/>
                      </a:solidFill>
                      <a:prstDash val="solid"/>
                    </a:lnR>
                    <a:lnT w="10112">
                      <a:solidFill>
                        <a:srgbClr val="2581D2"/>
                      </a:solidFill>
                      <a:prstDash val="solid"/>
                    </a:lnT>
                    <a:lnB w="10112">
                      <a:solidFill>
                        <a:srgbClr val="2581D2"/>
                      </a:solidFill>
                      <a:prstDash val="solid"/>
                    </a:lnB>
                  </a:tcPr>
                </a:tc>
                <a:tc>
                  <a:txBody>
                    <a:bodyPr/>
                    <a:lstStyle/>
                    <a:p>
                      <a:pPr marR="9525" algn="ctr">
                        <a:lnSpc>
                          <a:spcPct val="100000"/>
                        </a:lnSpc>
                        <a:spcBef>
                          <a:spcPts val="295"/>
                        </a:spcBef>
                      </a:pPr>
                      <a:r>
                        <a:rPr sz="2300" spc="-40" dirty="0">
                          <a:latin typeface="Consolas"/>
                          <a:cs typeface="Consolas"/>
                        </a:rPr>
                        <a:t>BoxView</a:t>
                      </a:r>
                      <a:endParaRPr sz="2300">
                        <a:latin typeface="Consolas"/>
                        <a:cs typeface="Consolas"/>
                      </a:endParaRPr>
                    </a:p>
                  </a:txBody>
                  <a:tcPr marL="0" marR="0" marT="0" marB="0">
                    <a:lnL w="13476">
                      <a:solidFill>
                        <a:srgbClr val="A5AEAE"/>
                      </a:solidFill>
                      <a:prstDash val="solid"/>
                    </a:lnL>
                    <a:lnR w="10107">
                      <a:solidFill>
                        <a:srgbClr val="2581D2"/>
                      </a:solidFill>
                      <a:prstDash val="solid"/>
                    </a:lnR>
                    <a:lnT w="10112">
                      <a:solidFill>
                        <a:srgbClr val="2581D2"/>
                      </a:solidFill>
                      <a:prstDash val="solid"/>
                    </a:lnT>
                    <a:lnB w="10112">
                      <a:solidFill>
                        <a:srgbClr val="2581D2"/>
                      </a:solidFill>
                      <a:prstDash val="solid"/>
                    </a:lnB>
                  </a:tcPr>
                </a:tc>
                <a:extLst>
                  <a:ext uri="{0D108BD9-81ED-4DB2-BD59-A6C34878D82A}">
                    <a16:rowId xmlns="" xmlns:a16="http://schemas.microsoft.com/office/drawing/2014/main" val="10002"/>
                  </a:ext>
                </a:extLst>
              </a:tr>
              <a:tr h="471087">
                <a:tc>
                  <a:txBody>
                    <a:bodyPr/>
                    <a:lstStyle/>
                    <a:p>
                      <a:pPr marL="91440">
                        <a:lnSpc>
                          <a:spcPct val="100000"/>
                        </a:lnSpc>
                        <a:spcBef>
                          <a:spcPts val="395"/>
                        </a:spcBef>
                      </a:pPr>
                      <a:r>
                        <a:rPr sz="2300" b="0" spc="20" dirty="0">
                          <a:latin typeface="Segoe UI Light"/>
                          <a:cs typeface="Segoe UI Light"/>
                        </a:rPr>
                        <a:t>Resources, </a:t>
                      </a:r>
                      <a:r>
                        <a:rPr sz="2300" b="0" spc="-10" dirty="0">
                          <a:latin typeface="Segoe UI Light"/>
                          <a:cs typeface="Segoe UI Light"/>
                        </a:rPr>
                        <a:t>Styles</a:t>
                      </a:r>
                      <a:r>
                        <a:rPr sz="2300" b="0" spc="-335" dirty="0">
                          <a:latin typeface="Segoe UI Light"/>
                          <a:cs typeface="Segoe UI Light"/>
                        </a:rPr>
                        <a:t> </a:t>
                      </a:r>
                      <a:r>
                        <a:rPr sz="2300" b="0" spc="-20" dirty="0">
                          <a:latin typeface="Segoe UI Light"/>
                          <a:cs typeface="Segoe UI Light"/>
                        </a:rPr>
                        <a:t>and </a:t>
                      </a:r>
                      <a:r>
                        <a:rPr sz="2300" b="0" spc="-5" dirty="0">
                          <a:latin typeface="Segoe UI Light"/>
                          <a:cs typeface="Segoe UI Light"/>
                        </a:rPr>
                        <a:t>Triggers</a:t>
                      </a:r>
                      <a:endParaRPr sz="2300">
                        <a:latin typeface="Segoe UI Light"/>
                        <a:cs typeface="Segoe UI Light"/>
                      </a:endParaRPr>
                    </a:p>
                  </a:txBody>
                  <a:tcPr marL="0" marR="0" marT="0" marB="0">
                    <a:lnL w="10107">
                      <a:solidFill>
                        <a:srgbClr val="2581D2"/>
                      </a:solidFill>
                      <a:prstDash val="solid"/>
                    </a:lnL>
                    <a:lnR w="13476">
                      <a:solidFill>
                        <a:srgbClr val="A5AEAE"/>
                      </a:solidFill>
                      <a:prstDash val="solid"/>
                    </a:lnR>
                    <a:lnT w="10112">
                      <a:solidFill>
                        <a:srgbClr val="2581D2"/>
                      </a:solidFill>
                      <a:prstDash val="solid"/>
                    </a:lnT>
                    <a:lnB w="10112">
                      <a:solidFill>
                        <a:srgbClr val="2581D2"/>
                      </a:solidFill>
                      <a:prstDash val="solid"/>
                    </a:lnB>
                  </a:tcPr>
                </a:tc>
                <a:tc>
                  <a:txBody>
                    <a:bodyPr/>
                    <a:lstStyle/>
                    <a:p>
                      <a:pPr marR="11430" algn="ctr">
                        <a:lnSpc>
                          <a:spcPct val="100000"/>
                        </a:lnSpc>
                        <a:spcBef>
                          <a:spcPts val="395"/>
                        </a:spcBef>
                      </a:pPr>
                      <a:r>
                        <a:rPr sz="2300" dirty="0">
                          <a:solidFill>
                            <a:srgbClr val="2E6D21"/>
                          </a:solidFill>
                          <a:latin typeface="MS UI Gothic"/>
                          <a:cs typeface="MS UI Gothic"/>
                        </a:rPr>
                        <a:t>✓</a:t>
                      </a:r>
                      <a:endParaRPr sz="2300">
                        <a:latin typeface="MS UI Gothic"/>
                        <a:cs typeface="MS UI Gothic"/>
                      </a:endParaRPr>
                    </a:p>
                  </a:txBody>
                  <a:tcPr marL="0" marR="0" marT="0" marB="0">
                    <a:lnL w="13476">
                      <a:solidFill>
                        <a:srgbClr val="A5AEAE"/>
                      </a:solidFill>
                      <a:prstDash val="solid"/>
                    </a:lnL>
                    <a:lnR w="10107">
                      <a:solidFill>
                        <a:srgbClr val="2581D2"/>
                      </a:solidFill>
                      <a:prstDash val="solid"/>
                    </a:lnR>
                    <a:lnT w="10112">
                      <a:solidFill>
                        <a:srgbClr val="2581D2"/>
                      </a:solidFill>
                      <a:prstDash val="solid"/>
                    </a:lnT>
                    <a:lnB w="10112">
                      <a:solidFill>
                        <a:srgbClr val="2581D2"/>
                      </a:solidFill>
                      <a:prstDash val="solid"/>
                    </a:lnB>
                  </a:tcPr>
                </a:tc>
                <a:extLst>
                  <a:ext uri="{0D108BD9-81ED-4DB2-BD59-A6C34878D82A}">
                    <a16:rowId xmlns="" xmlns:a16="http://schemas.microsoft.com/office/drawing/2014/main" val="10003"/>
                  </a:ext>
                </a:extLst>
              </a:tr>
              <a:tr h="471087">
                <a:tc>
                  <a:txBody>
                    <a:bodyPr/>
                    <a:lstStyle/>
                    <a:p>
                      <a:pPr marL="91440">
                        <a:lnSpc>
                          <a:spcPct val="100000"/>
                        </a:lnSpc>
                        <a:spcBef>
                          <a:spcPts val="400"/>
                        </a:spcBef>
                      </a:pPr>
                      <a:r>
                        <a:rPr sz="2300" b="0" spc="-25" dirty="0">
                          <a:latin typeface="Segoe UI Light"/>
                          <a:cs typeface="Segoe UI Light"/>
                        </a:rPr>
                        <a:t>Data</a:t>
                      </a:r>
                      <a:r>
                        <a:rPr sz="2300" b="0" spc="20" dirty="0">
                          <a:latin typeface="Segoe UI Light"/>
                          <a:cs typeface="Segoe UI Light"/>
                        </a:rPr>
                        <a:t> </a:t>
                      </a:r>
                      <a:r>
                        <a:rPr sz="2300" b="0" spc="-10" dirty="0">
                          <a:latin typeface="Segoe UI Light"/>
                          <a:cs typeface="Segoe UI Light"/>
                        </a:rPr>
                        <a:t>binding</a:t>
                      </a:r>
                      <a:endParaRPr sz="2300">
                        <a:latin typeface="Segoe UI Light"/>
                        <a:cs typeface="Segoe UI Light"/>
                      </a:endParaRPr>
                    </a:p>
                  </a:txBody>
                  <a:tcPr marL="0" marR="0" marT="0" marB="0">
                    <a:lnL w="10107">
                      <a:solidFill>
                        <a:srgbClr val="2581D2"/>
                      </a:solidFill>
                      <a:prstDash val="solid"/>
                    </a:lnL>
                    <a:lnR w="13476">
                      <a:solidFill>
                        <a:srgbClr val="A5AEAE"/>
                      </a:solidFill>
                      <a:prstDash val="solid"/>
                    </a:lnR>
                    <a:lnT w="10112">
                      <a:solidFill>
                        <a:srgbClr val="2581D2"/>
                      </a:solidFill>
                      <a:prstDash val="solid"/>
                    </a:lnT>
                    <a:lnB w="10112">
                      <a:solidFill>
                        <a:srgbClr val="2581D2"/>
                      </a:solidFill>
                      <a:prstDash val="solid"/>
                    </a:lnB>
                  </a:tcPr>
                </a:tc>
                <a:tc>
                  <a:txBody>
                    <a:bodyPr/>
                    <a:lstStyle/>
                    <a:p>
                      <a:pPr marL="1144270" marR="879475" indent="-279400" algn="r">
                        <a:lnSpc>
                          <a:spcPct val="100000"/>
                        </a:lnSpc>
                        <a:spcBef>
                          <a:spcPts val="400"/>
                        </a:spcBef>
                        <a:buClr>
                          <a:srgbClr val="2E6D21"/>
                        </a:buClr>
                        <a:buFont typeface="MS UI Gothic"/>
                        <a:buChar char="✓"/>
                        <a:tabLst>
                          <a:tab pos="1144905" algn="l"/>
                        </a:tabLst>
                      </a:pPr>
                      <a:r>
                        <a:rPr sz="2300" b="0" spc="10" dirty="0">
                          <a:latin typeface="Segoe UI Light"/>
                          <a:cs typeface="Segoe UI Light"/>
                        </a:rPr>
                        <a:t>*not </a:t>
                      </a:r>
                      <a:r>
                        <a:rPr sz="2300" b="0" spc="-35" dirty="0">
                          <a:latin typeface="Segoe UI Light"/>
                          <a:cs typeface="Segoe UI Light"/>
                        </a:rPr>
                        <a:t>all</a:t>
                      </a:r>
                      <a:r>
                        <a:rPr sz="2300" b="0" spc="-80" dirty="0">
                          <a:latin typeface="Segoe UI Light"/>
                          <a:cs typeface="Segoe UI Light"/>
                        </a:rPr>
                        <a:t> </a:t>
                      </a:r>
                      <a:r>
                        <a:rPr sz="2300" b="0" spc="10" dirty="0">
                          <a:latin typeface="Segoe UI Light"/>
                          <a:cs typeface="Segoe UI Light"/>
                        </a:rPr>
                        <a:t>features</a:t>
                      </a:r>
                      <a:endParaRPr sz="2300">
                        <a:latin typeface="Segoe UI Light"/>
                        <a:cs typeface="Segoe UI Light"/>
                      </a:endParaRPr>
                    </a:p>
                  </a:txBody>
                  <a:tcPr marL="0" marR="0" marT="0" marB="0">
                    <a:lnL w="13476">
                      <a:solidFill>
                        <a:srgbClr val="A5AEAE"/>
                      </a:solidFill>
                      <a:prstDash val="solid"/>
                    </a:lnL>
                    <a:lnR w="10107">
                      <a:solidFill>
                        <a:srgbClr val="2581D2"/>
                      </a:solidFill>
                      <a:prstDash val="solid"/>
                    </a:lnR>
                    <a:lnT w="10112">
                      <a:solidFill>
                        <a:srgbClr val="2581D2"/>
                      </a:solidFill>
                      <a:prstDash val="solid"/>
                    </a:lnT>
                    <a:lnB w="10112">
                      <a:solidFill>
                        <a:srgbClr val="2581D2"/>
                      </a:solidFill>
                      <a:prstDash val="solid"/>
                    </a:lnB>
                  </a:tcPr>
                </a:tc>
                <a:extLst>
                  <a:ext uri="{0D108BD9-81ED-4DB2-BD59-A6C34878D82A}">
                    <a16:rowId xmlns="" xmlns:a16="http://schemas.microsoft.com/office/drawing/2014/main" val="10004"/>
                  </a:ext>
                </a:extLst>
              </a:tr>
              <a:tr h="471087">
                <a:tc>
                  <a:txBody>
                    <a:bodyPr/>
                    <a:lstStyle/>
                    <a:p>
                      <a:pPr marL="91440">
                        <a:lnSpc>
                          <a:spcPct val="100000"/>
                        </a:lnSpc>
                        <a:spcBef>
                          <a:spcPts val="400"/>
                        </a:spcBef>
                      </a:pPr>
                      <a:r>
                        <a:rPr sz="2300" b="0" spc="-25" dirty="0">
                          <a:latin typeface="Segoe UI Light"/>
                          <a:cs typeface="Segoe UI Light"/>
                        </a:rPr>
                        <a:t>Data</a:t>
                      </a:r>
                      <a:r>
                        <a:rPr sz="2300" b="0" spc="5" dirty="0">
                          <a:latin typeface="Segoe UI Light"/>
                          <a:cs typeface="Segoe UI Light"/>
                        </a:rPr>
                        <a:t> </a:t>
                      </a:r>
                      <a:r>
                        <a:rPr sz="2300" b="0" dirty="0">
                          <a:latin typeface="Segoe UI Light"/>
                          <a:cs typeface="Segoe UI Light"/>
                        </a:rPr>
                        <a:t>templates</a:t>
                      </a:r>
                      <a:endParaRPr sz="2300">
                        <a:latin typeface="Segoe UI Light"/>
                        <a:cs typeface="Segoe UI Light"/>
                      </a:endParaRPr>
                    </a:p>
                  </a:txBody>
                  <a:tcPr marL="0" marR="0" marT="0" marB="0">
                    <a:lnL w="10107">
                      <a:solidFill>
                        <a:srgbClr val="2581D2"/>
                      </a:solidFill>
                      <a:prstDash val="solid"/>
                    </a:lnL>
                    <a:lnR w="13476">
                      <a:solidFill>
                        <a:srgbClr val="A5AEAE"/>
                      </a:solidFill>
                      <a:prstDash val="solid"/>
                    </a:lnR>
                    <a:lnT w="10112">
                      <a:solidFill>
                        <a:srgbClr val="2581D2"/>
                      </a:solidFill>
                      <a:prstDash val="solid"/>
                    </a:lnT>
                    <a:lnB w="10112">
                      <a:solidFill>
                        <a:srgbClr val="2581D2"/>
                      </a:solidFill>
                      <a:prstDash val="solid"/>
                    </a:lnB>
                  </a:tcPr>
                </a:tc>
                <a:tc>
                  <a:txBody>
                    <a:bodyPr/>
                    <a:lstStyle/>
                    <a:p>
                      <a:pPr marR="11430" algn="ctr">
                        <a:lnSpc>
                          <a:spcPct val="100000"/>
                        </a:lnSpc>
                        <a:spcBef>
                          <a:spcPts val="400"/>
                        </a:spcBef>
                      </a:pPr>
                      <a:r>
                        <a:rPr sz="2300" dirty="0">
                          <a:solidFill>
                            <a:srgbClr val="2E6D21"/>
                          </a:solidFill>
                          <a:latin typeface="MS UI Gothic"/>
                          <a:cs typeface="MS UI Gothic"/>
                        </a:rPr>
                        <a:t>✓</a:t>
                      </a:r>
                      <a:endParaRPr sz="2300">
                        <a:latin typeface="MS UI Gothic"/>
                        <a:cs typeface="MS UI Gothic"/>
                      </a:endParaRPr>
                    </a:p>
                  </a:txBody>
                  <a:tcPr marL="0" marR="0" marT="0" marB="0">
                    <a:lnL w="13476">
                      <a:solidFill>
                        <a:srgbClr val="A5AEAE"/>
                      </a:solidFill>
                      <a:prstDash val="solid"/>
                    </a:lnL>
                    <a:lnR w="10107">
                      <a:solidFill>
                        <a:srgbClr val="2581D2"/>
                      </a:solidFill>
                      <a:prstDash val="solid"/>
                    </a:lnR>
                    <a:lnT w="10112">
                      <a:solidFill>
                        <a:srgbClr val="2581D2"/>
                      </a:solidFill>
                      <a:prstDash val="solid"/>
                    </a:lnT>
                    <a:lnB w="10112">
                      <a:solidFill>
                        <a:srgbClr val="2581D2"/>
                      </a:solidFill>
                      <a:prstDash val="solid"/>
                    </a:lnB>
                  </a:tcPr>
                </a:tc>
                <a:extLst>
                  <a:ext uri="{0D108BD9-81ED-4DB2-BD59-A6C34878D82A}">
                    <a16:rowId xmlns="" xmlns:a16="http://schemas.microsoft.com/office/drawing/2014/main" val="10005"/>
                  </a:ext>
                </a:extLst>
              </a:tr>
              <a:tr h="471087">
                <a:tc>
                  <a:txBody>
                    <a:bodyPr/>
                    <a:lstStyle/>
                    <a:p>
                      <a:pPr marL="91440">
                        <a:lnSpc>
                          <a:spcPct val="100000"/>
                        </a:lnSpc>
                        <a:spcBef>
                          <a:spcPts val="405"/>
                        </a:spcBef>
                      </a:pPr>
                      <a:r>
                        <a:rPr sz="2300" b="0" spc="20" dirty="0">
                          <a:latin typeface="Segoe UI Light"/>
                          <a:cs typeface="Segoe UI Light"/>
                        </a:rPr>
                        <a:t>Control</a:t>
                      </a:r>
                      <a:r>
                        <a:rPr sz="2300" b="0" spc="-305" dirty="0">
                          <a:latin typeface="Segoe UI Light"/>
                          <a:cs typeface="Segoe UI Light"/>
                        </a:rPr>
                        <a:t> </a:t>
                      </a:r>
                      <a:r>
                        <a:rPr sz="2300" b="0" dirty="0">
                          <a:latin typeface="Segoe UI Light"/>
                          <a:cs typeface="Segoe UI Light"/>
                        </a:rPr>
                        <a:t>templates</a:t>
                      </a:r>
                      <a:endParaRPr sz="2300">
                        <a:latin typeface="Segoe UI Light"/>
                        <a:cs typeface="Segoe UI Light"/>
                      </a:endParaRPr>
                    </a:p>
                  </a:txBody>
                  <a:tcPr marL="0" marR="0" marT="0" marB="0">
                    <a:lnL w="10107">
                      <a:solidFill>
                        <a:srgbClr val="2581D2"/>
                      </a:solidFill>
                      <a:prstDash val="solid"/>
                    </a:lnL>
                    <a:lnR w="13476">
                      <a:solidFill>
                        <a:srgbClr val="A5AEAE"/>
                      </a:solidFill>
                      <a:prstDash val="solid"/>
                    </a:lnR>
                    <a:lnT w="10112">
                      <a:solidFill>
                        <a:srgbClr val="2581D2"/>
                      </a:solidFill>
                      <a:prstDash val="solid"/>
                    </a:lnT>
                    <a:lnB w="10112">
                      <a:solidFill>
                        <a:srgbClr val="2581D2"/>
                      </a:solidFill>
                      <a:prstDash val="solid"/>
                    </a:lnB>
                  </a:tcPr>
                </a:tc>
                <a:tc>
                  <a:txBody>
                    <a:bodyPr/>
                    <a:lstStyle/>
                    <a:p>
                      <a:pPr marR="905510" algn="r">
                        <a:lnSpc>
                          <a:spcPct val="100000"/>
                        </a:lnSpc>
                        <a:spcBef>
                          <a:spcPts val="405"/>
                        </a:spcBef>
                      </a:pPr>
                      <a:r>
                        <a:rPr sz="2300" b="0" spc="15" dirty="0">
                          <a:latin typeface="Segoe UI Light"/>
                          <a:cs typeface="Segoe UI Light"/>
                        </a:rPr>
                        <a:t>Custom</a:t>
                      </a:r>
                      <a:r>
                        <a:rPr sz="2300" b="0" spc="-229" dirty="0">
                          <a:latin typeface="Segoe UI Light"/>
                          <a:cs typeface="Segoe UI Light"/>
                        </a:rPr>
                        <a:t> </a:t>
                      </a:r>
                      <a:r>
                        <a:rPr sz="2300" b="0" spc="25" dirty="0">
                          <a:latin typeface="Segoe UI Light"/>
                          <a:cs typeface="Segoe UI Light"/>
                        </a:rPr>
                        <a:t>renderers</a:t>
                      </a:r>
                      <a:endParaRPr sz="2300">
                        <a:latin typeface="Segoe UI Light"/>
                        <a:cs typeface="Segoe UI Light"/>
                      </a:endParaRPr>
                    </a:p>
                  </a:txBody>
                  <a:tcPr marL="0" marR="0" marT="0" marB="0">
                    <a:lnL w="13476">
                      <a:solidFill>
                        <a:srgbClr val="A5AEAE"/>
                      </a:solidFill>
                      <a:prstDash val="solid"/>
                    </a:lnL>
                    <a:lnR w="10107">
                      <a:solidFill>
                        <a:srgbClr val="2581D2"/>
                      </a:solidFill>
                      <a:prstDash val="solid"/>
                    </a:lnR>
                    <a:lnT w="10112">
                      <a:solidFill>
                        <a:srgbClr val="2581D2"/>
                      </a:solidFill>
                      <a:prstDash val="solid"/>
                    </a:lnT>
                    <a:lnB w="10112">
                      <a:solidFill>
                        <a:srgbClr val="2581D2"/>
                      </a:solidFill>
                      <a:prstDash val="solid"/>
                    </a:lnB>
                  </a:tcPr>
                </a:tc>
                <a:extLst>
                  <a:ext uri="{0D108BD9-81ED-4DB2-BD59-A6C34878D82A}">
                    <a16:rowId xmlns="" xmlns:a16="http://schemas.microsoft.com/office/drawing/2014/main" val="10006"/>
                  </a:ext>
                </a:extLst>
              </a:tr>
              <a:tr h="471087">
                <a:tc>
                  <a:txBody>
                    <a:bodyPr/>
                    <a:lstStyle/>
                    <a:p>
                      <a:pPr marL="91440">
                        <a:lnSpc>
                          <a:spcPct val="100000"/>
                        </a:lnSpc>
                        <a:spcBef>
                          <a:spcPts val="405"/>
                        </a:spcBef>
                      </a:pPr>
                      <a:r>
                        <a:rPr sz="2300" b="0" spc="10" dirty="0">
                          <a:latin typeface="Segoe UI Light"/>
                          <a:cs typeface="Segoe UI Light"/>
                        </a:rPr>
                        <a:t>Render</a:t>
                      </a:r>
                      <a:r>
                        <a:rPr sz="2300" b="0" spc="-225" dirty="0">
                          <a:latin typeface="Segoe UI Light"/>
                          <a:cs typeface="Segoe UI Light"/>
                        </a:rPr>
                        <a:t> </a:t>
                      </a:r>
                      <a:r>
                        <a:rPr sz="2300" b="0" spc="-5" dirty="0">
                          <a:latin typeface="Segoe UI Light"/>
                          <a:cs typeface="Segoe UI Light"/>
                        </a:rPr>
                        <a:t>Transforms</a:t>
                      </a:r>
                      <a:endParaRPr sz="2300">
                        <a:latin typeface="Segoe UI Light"/>
                        <a:cs typeface="Segoe UI Light"/>
                      </a:endParaRPr>
                    </a:p>
                  </a:txBody>
                  <a:tcPr marL="0" marR="0" marT="0" marB="0">
                    <a:lnL w="10107">
                      <a:solidFill>
                        <a:srgbClr val="2581D2"/>
                      </a:solidFill>
                      <a:prstDash val="solid"/>
                    </a:lnL>
                    <a:lnR w="13476">
                      <a:solidFill>
                        <a:srgbClr val="A5AEAE"/>
                      </a:solidFill>
                      <a:prstDash val="solid"/>
                    </a:lnR>
                    <a:lnT w="10112">
                      <a:solidFill>
                        <a:srgbClr val="2581D2"/>
                      </a:solidFill>
                      <a:prstDash val="solid"/>
                    </a:lnT>
                    <a:lnB w="10112">
                      <a:solidFill>
                        <a:srgbClr val="2581D2"/>
                      </a:solidFill>
                      <a:prstDash val="solid"/>
                    </a:lnB>
                  </a:tcPr>
                </a:tc>
                <a:tc>
                  <a:txBody>
                    <a:bodyPr/>
                    <a:lstStyle/>
                    <a:p>
                      <a:pPr marR="11430" algn="ctr">
                        <a:lnSpc>
                          <a:spcPct val="100000"/>
                        </a:lnSpc>
                        <a:spcBef>
                          <a:spcPts val="405"/>
                        </a:spcBef>
                      </a:pPr>
                      <a:r>
                        <a:rPr sz="2300" dirty="0">
                          <a:solidFill>
                            <a:srgbClr val="2E6D21"/>
                          </a:solidFill>
                          <a:latin typeface="MS UI Gothic"/>
                          <a:cs typeface="MS UI Gothic"/>
                        </a:rPr>
                        <a:t>✓</a:t>
                      </a:r>
                      <a:endParaRPr sz="2300">
                        <a:latin typeface="MS UI Gothic"/>
                        <a:cs typeface="MS UI Gothic"/>
                      </a:endParaRPr>
                    </a:p>
                  </a:txBody>
                  <a:tcPr marL="0" marR="0" marT="0" marB="0">
                    <a:lnL w="13476">
                      <a:solidFill>
                        <a:srgbClr val="A5AEAE"/>
                      </a:solidFill>
                      <a:prstDash val="solid"/>
                    </a:lnL>
                    <a:lnR w="10107">
                      <a:solidFill>
                        <a:srgbClr val="2581D2"/>
                      </a:solidFill>
                      <a:prstDash val="solid"/>
                    </a:lnR>
                    <a:lnT w="10112">
                      <a:solidFill>
                        <a:srgbClr val="2581D2"/>
                      </a:solidFill>
                      <a:prstDash val="solid"/>
                    </a:lnT>
                    <a:lnB w="10112">
                      <a:solidFill>
                        <a:srgbClr val="2581D2"/>
                      </a:solidFill>
                      <a:prstDash val="solid"/>
                    </a:lnB>
                  </a:tcPr>
                </a:tc>
                <a:extLst>
                  <a:ext uri="{0D108BD9-81ED-4DB2-BD59-A6C34878D82A}">
                    <a16:rowId xmlns="" xmlns:a16="http://schemas.microsoft.com/office/drawing/2014/main" val="10007"/>
                  </a:ext>
                </a:extLst>
              </a:tr>
              <a:tr h="471087">
                <a:tc>
                  <a:txBody>
                    <a:bodyPr/>
                    <a:lstStyle/>
                    <a:p>
                      <a:pPr marL="91440">
                        <a:lnSpc>
                          <a:spcPct val="100000"/>
                        </a:lnSpc>
                        <a:spcBef>
                          <a:spcPts val="405"/>
                        </a:spcBef>
                      </a:pPr>
                      <a:r>
                        <a:rPr sz="2300" b="0" spc="-15" dirty="0">
                          <a:latin typeface="Segoe UI Light"/>
                          <a:cs typeface="Segoe UI Light"/>
                        </a:rPr>
                        <a:t>Animations</a:t>
                      </a:r>
                      <a:endParaRPr sz="2300">
                        <a:latin typeface="Segoe UI Light"/>
                        <a:cs typeface="Segoe UI Light"/>
                      </a:endParaRPr>
                    </a:p>
                  </a:txBody>
                  <a:tcPr marL="0" marR="0" marT="0" marB="0">
                    <a:lnL w="10107">
                      <a:solidFill>
                        <a:srgbClr val="2581D2"/>
                      </a:solidFill>
                      <a:prstDash val="solid"/>
                    </a:lnL>
                    <a:lnR w="13476">
                      <a:solidFill>
                        <a:srgbClr val="A5AEAE"/>
                      </a:solidFill>
                      <a:prstDash val="solid"/>
                    </a:lnR>
                    <a:lnT w="10112">
                      <a:solidFill>
                        <a:srgbClr val="2581D2"/>
                      </a:solidFill>
                      <a:prstDash val="solid"/>
                    </a:lnT>
                    <a:lnB w="10112">
                      <a:solidFill>
                        <a:srgbClr val="2581D2"/>
                      </a:solidFill>
                      <a:prstDash val="solid"/>
                    </a:lnB>
                  </a:tcPr>
                </a:tc>
                <a:tc>
                  <a:txBody>
                    <a:bodyPr/>
                    <a:lstStyle/>
                    <a:p>
                      <a:pPr marR="13335" algn="ctr">
                        <a:lnSpc>
                          <a:spcPct val="100000"/>
                        </a:lnSpc>
                        <a:spcBef>
                          <a:spcPts val="405"/>
                        </a:spcBef>
                      </a:pPr>
                      <a:r>
                        <a:rPr sz="2300" b="0" spc="15" dirty="0">
                          <a:latin typeface="Segoe UI Light"/>
                          <a:cs typeface="Segoe UI Light"/>
                        </a:rPr>
                        <a:t>Code-only</a:t>
                      </a:r>
                      <a:endParaRPr sz="2300">
                        <a:latin typeface="Segoe UI Light"/>
                        <a:cs typeface="Segoe UI Light"/>
                      </a:endParaRPr>
                    </a:p>
                  </a:txBody>
                  <a:tcPr marL="0" marR="0" marT="0" marB="0">
                    <a:lnL w="13476">
                      <a:solidFill>
                        <a:srgbClr val="A5AEAE"/>
                      </a:solidFill>
                      <a:prstDash val="solid"/>
                    </a:lnL>
                    <a:lnR w="10107">
                      <a:solidFill>
                        <a:srgbClr val="2581D2"/>
                      </a:solidFill>
                      <a:prstDash val="solid"/>
                    </a:lnR>
                    <a:lnT w="10112">
                      <a:solidFill>
                        <a:srgbClr val="2581D2"/>
                      </a:solidFill>
                      <a:prstDash val="solid"/>
                    </a:lnT>
                    <a:lnB w="10112">
                      <a:solidFill>
                        <a:srgbClr val="2581D2"/>
                      </a:solidFill>
                      <a:prstDash val="solid"/>
                    </a:lnB>
                  </a:tcPr>
                </a:tc>
                <a:extLst>
                  <a:ext uri="{0D108BD9-81ED-4DB2-BD59-A6C34878D82A}">
                    <a16:rowId xmlns="" xmlns:a16="http://schemas.microsoft.com/office/drawing/2014/main" val="10008"/>
                  </a:ext>
                </a:extLst>
              </a:tr>
              <a:tr h="471087">
                <a:tc>
                  <a:txBody>
                    <a:bodyPr/>
                    <a:lstStyle/>
                    <a:p>
                      <a:pPr marL="91440">
                        <a:lnSpc>
                          <a:spcPct val="100000"/>
                        </a:lnSpc>
                        <a:spcBef>
                          <a:spcPts val="409"/>
                        </a:spcBef>
                      </a:pPr>
                      <a:r>
                        <a:rPr sz="2300" b="0" spc="15" dirty="0">
                          <a:latin typeface="Segoe UI Light"/>
                          <a:cs typeface="Segoe UI Light"/>
                        </a:rPr>
                        <a:t>Custom </a:t>
                      </a:r>
                      <a:r>
                        <a:rPr sz="2300" b="0" spc="10" dirty="0">
                          <a:latin typeface="Segoe UI Light"/>
                          <a:cs typeface="Segoe UI Light"/>
                        </a:rPr>
                        <a:t>XAML</a:t>
                      </a:r>
                      <a:r>
                        <a:rPr sz="2300" b="0" spc="-280" dirty="0">
                          <a:latin typeface="Segoe UI Light"/>
                          <a:cs typeface="Segoe UI Light"/>
                        </a:rPr>
                        <a:t> </a:t>
                      </a:r>
                      <a:r>
                        <a:rPr sz="2300" b="0" spc="5" dirty="0">
                          <a:latin typeface="Segoe UI Light"/>
                          <a:cs typeface="Segoe UI Light"/>
                        </a:rPr>
                        <a:t>behaviors</a:t>
                      </a:r>
                      <a:endParaRPr sz="2300">
                        <a:latin typeface="Segoe UI Light"/>
                        <a:cs typeface="Segoe UI Light"/>
                      </a:endParaRPr>
                    </a:p>
                  </a:txBody>
                  <a:tcPr marL="0" marR="0" marT="0" marB="0">
                    <a:lnL w="10107">
                      <a:solidFill>
                        <a:srgbClr val="2581D2"/>
                      </a:solidFill>
                      <a:prstDash val="solid"/>
                    </a:lnL>
                    <a:lnR w="13476">
                      <a:solidFill>
                        <a:srgbClr val="A5AEAE"/>
                      </a:solidFill>
                      <a:prstDash val="solid"/>
                    </a:lnR>
                    <a:lnT w="10112">
                      <a:solidFill>
                        <a:srgbClr val="2581D2"/>
                      </a:solidFill>
                      <a:prstDash val="solid"/>
                    </a:lnT>
                    <a:lnB w="10112">
                      <a:solidFill>
                        <a:srgbClr val="2581D2"/>
                      </a:solidFill>
                      <a:prstDash val="solid"/>
                    </a:lnB>
                  </a:tcPr>
                </a:tc>
                <a:tc>
                  <a:txBody>
                    <a:bodyPr/>
                    <a:lstStyle/>
                    <a:p>
                      <a:pPr marR="11430" algn="ctr">
                        <a:lnSpc>
                          <a:spcPct val="100000"/>
                        </a:lnSpc>
                        <a:spcBef>
                          <a:spcPts val="409"/>
                        </a:spcBef>
                      </a:pPr>
                      <a:r>
                        <a:rPr sz="2300" dirty="0">
                          <a:solidFill>
                            <a:srgbClr val="2E6D21"/>
                          </a:solidFill>
                          <a:latin typeface="MS UI Gothic"/>
                          <a:cs typeface="MS UI Gothic"/>
                        </a:rPr>
                        <a:t>✓</a:t>
                      </a:r>
                      <a:endParaRPr sz="2300">
                        <a:latin typeface="MS UI Gothic"/>
                        <a:cs typeface="MS UI Gothic"/>
                      </a:endParaRPr>
                    </a:p>
                  </a:txBody>
                  <a:tcPr marL="0" marR="0" marT="0" marB="0">
                    <a:lnL w="13476">
                      <a:solidFill>
                        <a:srgbClr val="A5AEAE"/>
                      </a:solidFill>
                      <a:prstDash val="solid"/>
                    </a:lnL>
                    <a:lnR w="10107">
                      <a:solidFill>
                        <a:srgbClr val="2581D2"/>
                      </a:solidFill>
                      <a:prstDash val="solid"/>
                    </a:lnR>
                    <a:lnT w="10112">
                      <a:solidFill>
                        <a:srgbClr val="2581D2"/>
                      </a:solidFill>
                      <a:prstDash val="solid"/>
                    </a:lnT>
                    <a:lnB w="10112">
                      <a:solidFill>
                        <a:srgbClr val="2581D2"/>
                      </a:solidFill>
                      <a:prstDash val="solid"/>
                    </a:lnB>
                  </a:tcPr>
                </a:tc>
                <a:extLst>
                  <a:ext uri="{0D108BD9-81ED-4DB2-BD59-A6C34878D82A}">
                    <a16:rowId xmlns="" xmlns:a16="http://schemas.microsoft.com/office/drawing/2014/main" val="10009"/>
                  </a:ext>
                </a:extLst>
              </a:tr>
              <a:tr h="471087">
                <a:tc>
                  <a:txBody>
                    <a:bodyPr/>
                    <a:lstStyle/>
                    <a:p>
                      <a:pPr marL="91440">
                        <a:lnSpc>
                          <a:spcPct val="100000"/>
                        </a:lnSpc>
                        <a:spcBef>
                          <a:spcPts val="409"/>
                        </a:spcBef>
                      </a:pPr>
                      <a:r>
                        <a:rPr sz="2300" b="0" spc="15" dirty="0">
                          <a:latin typeface="Segoe UI Light"/>
                          <a:cs typeface="Segoe UI Light"/>
                        </a:rPr>
                        <a:t>Custom </a:t>
                      </a:r>
                      <a:r>
                        <a:rPr sz="2300" b="0" dirty="0">
                          <a:latin typeface="Segoe UI Light"/>
                          <a:cs typeface="Segoe UI Light"/>
                        </a:rPr>
                        <a:t>markup</a:t>
                      </a:r>
                      <a:r>
                        <a:rPr sz="2300" b="0" spc="-265" dirty="0">
                          <a:latin typeface="Segoe UI Light"/>
                          <a:cs typeface="Segoe UI Light"/>
                        </a:rPr>
                        <a:t> </a:t>
                      </a:r>
                      <a:r>
                        <a:rPr sz="2300" b="0" spc="5" dirty="0">
                          <a:latin typeface="Segoe UI Light"/>
                          <a:cs typeface="Segoe UI Light"/>
                        </a:rPr>
                        <a:t>extensions</a:t>
                      </a:r>
                      <a:endParaRPr sz="2300">
                        <a:latin typeface="Segoe UI Light"/>
                        <a:cs typeface="Segoe UI Light"/>
                      </a:endParaRPr>
                    </a:p>
                  </a:txBody>
                  <a:tcPr marL="0" marR="0" marT="0" marB="0">
                    <a:lnL w="10107">
                      <a:solidFill>
                        <a:srgbClr val="2581D2"/>
                      </a:solidFill>
                      <a:prstDash val="solid"/>
                    </a:lnL>
                    <a:lnR w="13476">
                      <a:solidFill>
                        <a:srgbClr val="A5AEAE"/>
                      </a:solidFill>
                      <a:prstDash val="solid"/>
                    </a:lnR>
                    <a:lnT w="10112">
                      <a:solidFill>
                        <a:srgbClr val="2581D2"/>
                      </a:solidFill>
                      <a:prstDash val="solid"/>
                    </a:lnT>
                    <a:lnB w="10112">
                      <a:solidFill>
                        <a:srgbClr val="2581D2"/>
                      </a:solidFill>
                      <a:prstDash val="solid"/>
                    </a:lnB>
                  </a:tcPr>
                </a:tc>
                <a:tc>
                  <a:txBody>
                    <a:bodyPr/>
                    <a:lstStyle/>
                    <a:p>
                      <a:pPr marR="11430" algn="ctr">
                        <a:lnSpc>
                          <a:spcPct val="100000"/>
                        </a:lnSpc>
                        <a:spcBef>
                          <a:spcPts val="409"/>
                        </a:spcBef>
                      </a:pPr>
                      <a:r>
                        <a:rPr sz="2300" dirty="0">
                          <a:solidFill>
                            <a:srgbClr val="2E6D21"/>
                          </a:solidFill>
                          <a:latin typeface="MS UI Gothic"/>
                          <a:cs typeface="MS UI Gothic"/>
                        </a:rPr>
                        <a:t>✓</a:t>
                      </a:r>
                      <a:endParaRPr sz="2300">
                        <a:latin typeface="MS UI Gothic"/>
                        <a:cs typeface="MS UI Gothic"/>
                      </a:endParaRPr>
                    </a:p>
                  </a:txBody>
                  <a:tcPr marL="0" marR="0" marT="0" marB="0">
                    <a:lnL w="13476">
                      <a:solidFill>
                        <a:srgbClr val="A5AEAE"/>
                      </a:solidFill>
                      <a:prstDash val="solid"/>
                    </a:lnL>
                    <a:lnR w="10107">
                      <a:solidFill>
                        <a:srgbClr val="2581D2"/>
                      </a:solidFill>
                      <a:prstDash val="solid"/>
                    </a:lnR>
                    <a:lnT w="10112">
                      <a:solidFill>
                        <a:srgbClr val="2581D2"/>
                      </a:solidFill>
                      <a:prstDash val="solid"/>
                    </a:lnT>
                    <a:lnB w="10112">
                      <a:solidFill>
                        <a:srgbClr val="2581D2"/>
                      </a:solidFill>
                      <a:prstDash val="solid"/>
                    </a:lnB>
                  </a:tcPr>
                </a:tc>
                <a:extLst>
                  <a:ext uri="{0D108BD9-81ED-4DB2-BD59-A6C34878D82A}">
                    <a16:rowId xmlns="" xmlns:a16="http://schemas.microsoft.com/office/drawing/2014/main" val="10010"/>
                  </a:ext>
                </a:extLst>
              </a:tr>
              <a:tr h="471087">
                <a:tc>
                  <a:txBody>
                    <a:bodyPr/>
                    <a:lstStyle/>
                    <a:p>
                      <a:pPr marL="91440">
                        <a:lnSpc>
                          <a:spcPct val="100000"/>
                        </a:lnSpc>
                        <a:spcBef>
                          <a:spcPts val="409"/>
                        </a:spcBef>
                      </a:pPr>
                      <a:r>
                        <a:rPr sz="2300" b="0" spc="-70" dirty="0">
                          <a:latin typeface="Segoe UI Light"/>
                          <a:cs typeface="Segoe UI Light"/>
                        </a:rPr>
                        <a:t>Value</a:t>
                      </a:r>
                      <a:r>
                        <a:rPr sz="2300" b="0" spc="35" dirty="0">
                          <a:latin typeface="Segoe UI Light"/>
                          <a:cs typeface="Segoe UI Light"/>
                        </a:rPr>
                        <a:t> </a:t>
                      </a:r>
                      <a:r>
                        <a:rPr sz="2300" b="0" spc="30" dirty="0">
                          <a:latin typeface="Segoe UI Light"/>
                          <a:cs typeface="Segoe UI Light"/>
                        </a:rPr>
                        <a:t>converters</a:t>
                      </a:r>
                      <a:endParaRPr sz="2300">
                        <a:latin typeface="Segoe UI Light"/>
                        <a:cs typeface="Segoe UI Light"/>
                      </a:endParaRPr>
                    </a:p>
                  </a:txBody>
                  <a:tcPr marL="0" marR="0" marT="0" marB="0">
                    <a:lnL w="10107">
                      <a:solidFill>
                        <a:srgbClr val="2581D2"/>
                      </a:solidFill>
                      <a:prstDash val="solid"/>
                    </a:lnL>
                    <a:lnR w="13476">
                      <a:solidFill>
                        <a:srgbClr val="A5AEAE"/>
                      </a:solidFill>
                      <a:prstDash val="solid"/>
                    </a:lnR>
                    <a:lnT w="10112">
                      <a:solidFill>
                        <a:srgbClr val="2581D2"/>
                      </a:solidFill>
                      <a:prstDash val="solid"/>
                    </a:lnT>
                    <a:lnB w="10112" cap="flat" cmpd="sng" algn="ctr">
                      <a:solidFill>
                        <a:srgbClr val="2581D2"/>
                      </a:solidFill>
                      <a:prstDash val="solid"/>
                      <a:round/>
                      <a:headEnd type="none" w="med" len="med"/>
                      <a:tailEnd type="none" w="med" len="med"/>
                    </a:lnB>
                  </a:tcPr>
                </a:tc>
                <a:tc>
                  <a:txBody>
                    <a:bodyPr/>
                    <a:lstStyle/>
                    <a:p>
                      <a:pPr marR="11430" algn="ctr">
                        <a:lnSpc>
                          <a:spcPct val="100000"/>
                        </a:lnSpc>
                        <a:spcBef>
                          <a:spcPts val="409"/>
                        </a:spcBef>
                      </a:pPr>
                      <a:r>
                        <a:rPr sz="2300" dirty="0">
                          <a:solidFill>
                            <a:srgbClr val="2E6D21"/>
                          </a:solidFill>
                          <a:latin typeface="MS UI Gothic"/>
                          <a:cs typeface="MS UI Gothic"/>
                        </a:rPr>
                        <a:t>✓</a:t>
                      </a:r>
                      <a:endParaRPr sz="2300">
                        <a:latin typeface="MS UI Gothic"/>
                        <a:cs typeface="MS UI Gothic"/>
                      </a:endParaRPr>
                    </a:p>
                  </a:txBody>
                  <a:tcPr marL="0" marR="0" marT="0" marB="0">
                    <a:lnL w="13476">
                      <a:solidFill>
                        <a:srgbClr val="A5AEAE"/>
                      </a:solidFill>
                      <a:prstDash val="solid"/>
                    </a:lnL>
                    <a:lnR w="10107">
                      <a:solidFill>
                        <a:srgbClr val="2581D2"/>
                      </a:solidFill>
                      <a:prstDash val="solid"/>
                    </a:lnR>
                    <a:lnT w="10112">
                      <a:solidFill>
                        <a:srgbClr val="2581D2"/>
                      </a:solidFill>
                      <a:prstDash val="solid"/>
                    </a:lnT>
                    <a:lnB w="10112" cap="flat" cmpd="sng" algn="ctr">
                      <a:solidFill>
                        <a:srgbClr val="2581D2"/>
                      </a:solidFill>
                      <a:prstDash val="solid"/>
                      <a:round/>
                      <a:headEnd type="none" w="med" len="med"/>
                      <a:tailEnd type="none" w="med" len="med"/>
                    </a:lnB>
                  </a:tcPr>
                </a:tc>
                <a:extLst>
                  <a:ext uri="{0D108BD9-81ED-4DB2-BD59-A6C34878D82A}">
                    <a16:rowId xmlns="" xmlns:a16="http://schemas.microsoft.com/office/drawing/2014/main" val="10011"/>
                  </a:ext>
                </a:extLst>
              </a:tr>
              <a:tr h="680743">
                <a:tc>
                  <a:txBody>
                    <a:bodyPr/>
                    <a:lstStyle/>
                    <a:p>
                      <a:pPr marL="91440">
                        <a:lnSpc>
                          <a:spcPct val="100000"/>
                        </a:lnSpc>
                        <a:spcBef>
                          <a:spcPts val="409"/>
                        </a:spcBef>
                      </a:pPr>
                      <a:r>
                        <a:rPr lang="en-US" sz="2300">
                          <a:latin typeface="Segoe UI Light"/>
                          <a:cs typeface="Segoe UI Light"/>
                        </a:rPr>
                        <a:t>Navtive Control</a:t>
                      </a:r>
                      <a:endParaRPr sz="2300">
                        <a:latin typeface="Segoe UI Light"/>
                        <a:cs typeface="Segoe UI Light"/>
                      </a:endParaRPr>
                    </a:p>
                  </a:txBody>
                  <a:tcPr marL="0" marR="0" marT="0" marB="0">
                    <a:lnL w="10107">
                      <a:solidFill>
                        <a:srgbClr val="2581D2"/>
                      </a:solidFill>
                      <a:prstDash val="solid"/>
                    </a:lnL>
                    <a:lnR w="13476" cap="flat" cmpd="sng" algn="ctr">
                      <a:solidFill>
                        <a:srgbClr val="A5AEAE"/>
                      </a:solidFill>
                      <a:prstDash val="solid"/>
                      <a:round/>
                      <a:headEnd type="none" w="med" len="med"/>
                      <a:tailEnd type="none" w="med" len="med"/>
                    </a:lnR>
                    <a:lnT w="10112">
                      <a:solidFill>
                        <a:srgbClr val="2581D2"/>
                      </a:solidFill>
                      <a:prstDash val="solid"/>
                    </a:lnT>
                    <a:lnB w="10112">
                      <a:solidFill>
                        <a:srgbClr val="2581D2"/>
                      </a:solidFill>
                      <a:prstDash val="solid"/>
                    </a:lnB>
                  </a:tcPr>
                </a:tc>
                <a:tc>
                  <a:txBody>
                    <a:bodyPr/>
                    <a:lstStyle/>
                    <a:p>
                      <a:pPr marL="0" marR="11430" lvl="0" indent="0" algn="ctr" defTabSz="457200" rtl="0" eaLnBrk="1" fontAlgn="auto" latinLnBrk="0" hangingPunct="1">
                        <a:lnSpc>
                          <a:spcPct val="100000"/>
                        </a:lnSpc>
                        <a:spcBef>
                          <a:spcPts val="409"/>
                        </a:spcBef>
                        <a:spcAft>
                          <a:spcPts val="0"/>
                        </a:spcAft>
                        <a:buClrTx/>
                        <a:buSzTx/>
                        <a:buFontTx/>
                        <a:buNone/>
                        <a:tabLst/>
                        <a:defRPr/>
                      </a:pPr>
                      <a:r>
                        <a:rPr lang="en-US" sz="2300">
                          <a:solidFill>
                            <a:srgbClr val="2E6D21"/>
                          </a:solidFill>
                          <a:latin typeface="MS UI Gothic"/>
                          <a:cs typeface="MS UI Gothic"/>
                        </a:rPr>
                        <a:t>✓</a:t>
                      </a:r>
                      <a:endParaRPr lang="en-US" sz="2300">
                        <a:latin typeface="MS UI Gothic"/>
                        <a:cs typeface="MS UI Gothic"/>
                      </a:endParaRPr>
                    </a:p>
                  </a:txBody>
                  <a:tcPr marL="0" marR="0" marT="0" marB="0">
                    <a:lnL w="13476" cap="flat" cmpd="sng" algn="ctr">
                      <a:solidFill>
                        <a:srgbClr val="A5AEAE"/>
                      </a:solidFill>
                      <a:prstDash val="solid"/>
                      <a:round/>
                      <a:headEnd type="none" w="med" len="med"/>
                      <a:tailEnd type="none" w="med" len="med"/>
                    </a:lnL>
                    <a:lnR w="10107">
                      <a:solidFill>
                        <a:srgbClr val="2581D2"/>
                      </a:solidFill>
                      <a:prstDash val="solid"/>
                    </a:lnR>
                    <a:lnT w="10112">
                      <a:solidFill>
                        <a:srgbClr val="2581D2"/>
                      </a:solidFill>
                      <a:prstDash val="solid"/>
                    </a:lnT>
                    <a:lnB w="10112">
                      <a:solidFill>
                        <a:srgbClr val="2581D2"/>
                      </a:solidFill>
                      <a:prstDash val="solid"/>
                    </a:lnB>
                  </a:tcPr>
                </a:tc>
                <a:extLst>
                  <a:ext uri="{0D108BD9-81ED-4DB2-BD59-A6C34878D82A}">
                    <a16:rowId xmlns="" xmlns:a16="http://schemas.microsoft.com/office/drawing/2014/main" val="1128042903"/>
                  </a:ext>
                </a:extLst>
              </a:tr>
            </a:tbl>
          </a:graphicData>
        </a:graphic>
      </p:graphicFrame>
    </p:spTree>
    <p:extLst>
      <p:ext uri="{BB962C8B-B14F-4D97-AF65-F5344CB8AC3E}">
        <p14:creationId xmlns:p14="http://schemas.microsoft.com/office/powerpoint/2010/main" val="696898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p:cNvSpPr/>
          <p:nvPr/>
        </p:nvSpPr>
        <p:spPr>
          <a:xfrm>
            <a:off x="8746793" y="4944533"/>
            <a:ext cx="762000" cy="304800"/>
          </a:xfrm>
          <a:custGeom>
            <a:avLst/>
            <a:gdLst/>
            <a:ahLst/>
            <a:cxnLst/>
            <a:rect l="l" t="t" r="r" b="b"/>
            <a:pathLst>
              <a:path w="571500" h="228600">
                <a:moveTo>
                  <a:pt x="0" y="0"/>
                </a:moveTo>
                <a:lnTo>
                  <a:pt x="571500" y="0"/>
                </a:lnTo>
                <a:lnTo>
                  <a:pt x="571500" y="228600"/>
                </a:lnTo>
                <a:lnTo>
                  <a:pt x="0" y="228600"/>
                </a:lnTo>
                <a:lnTo>
                  <a:pt x="0" y="0"/>
                </a:lnTo>
                <a:close/>
              </a:path>
            </a:pathLst>
          </a:custGeom>
          <a:solidFill>
            <a:srgbClr val="FFFF00">
              <a:alpha val="19999"/>
            </a:srgbClr>
          </a:solidFill>
        </p:spPr>
        <p:txBody>
          <a:bodyPr wrap="square" lIns="0" tIns="0" rIns="0" bIns="0" rtlCol="0"/>
          <a:lstStyle/>
          <a:p>
            <a:endParaRPr sz="2400"/>
          </a:p>
        </p:txBody>
      </p:sp>
      <p:sp>
        <p:nvSpPr>
          <p:cNvPr id="3" name="object 5"/>
          <p:cNvSpPr txBox="1"/>
          <p:nvPr/>
        </p:nvSpPr>
        <p:spPr>
          <a:xfrm>
            <a:off x="6567930" y="4856158"/>
            <a:ext cx="3788833" cy="389787"/>
          </a:xfrm>
          <a:prstGeom prst="rect">
            <a:avLst/>
          </a:prstGeom>
        </p:spPr>
        <p:txBody>
          <a:bodyPr vert="horz" wrap="square" lIns="0" tIns="0" rIns="0" bIns="0" rtlCol="0">
            <a:spAutoFit/>
          </a:bodyPr>
          <a:lstStyle/>
          <a:p>
            <a:pPr marL="16933"/>
            <a:r>
              <a:rPr sz="2533" spc="13" dirty="0">
                <a:latin typeface="Segoe UI Light"/>
                <a:cs typeface="Segoe UI Light"/>
              </a:rPr>
              <a:t>Forms </a:t>
            </a:r>
            <a:r>
              <a:rPr sz="2533" spc="-60" dirty="0">
                <a:latin typeface="Consolas"/>
                <a:cs typeface="Consolas"/>
              </a:rPr>
              <a:t>ContentView</a:t>
            </a:r>
            <a:r>
              <a:rPr sz="2533" spc="-272" dirty="0">
                <a:latin typeface="Consolas"/>
                <a:cs typeface="Consolas"/>
              </a:rPr>
              <a:t> </a:t>
            </a:r>
            <a:r>
              <a:rPr sz="2533" spc="13" dirty="0">
                <a:latin typeface="Segoe UI Light"/>
                <a:cs typeface="Segoe UI Light"/>
              </a:rPr>
              <a:t>XAML</a:t>
            </a:r>
            <a:endParaRPr sz="2533">
              <a:latin typeface="Segoe UI Light"/>
              <a:cs typeface="Segoe UI Light"/>
            </a:endParaRPr>
          </a:p>
        </p:txBody>
      </p:sp>
      <p:sp>
        <p:nvSpPr>
          <p:cNvPr id="4" name="object 6"/>
          <p:cNvSpPr txBox="1"/>
          <p:nvPr/>
        </p:nvSpPr>
        <p:spPr>
          <a:xfrm>
            <a:off x="5738197" y="5262795"/>
            <a:ext cx="5459305" cy="389787"/>
          </a:xfrm>
          <a:prstGeom prst="rect">
            <a:avLst/>
          </a:prstGeom>
        </p:spPr>
        <p:txBody>
          <a:bodyPr vert="horz" wrap="square" lIns="0" tIns="0" rIns="0" bIns="0" rtlCol="0">
            <a:spAutoFit/>
          </a:bodyPr>
          <a:lstStyle/>
          <a:p>
            <a:pPr marL="16933"/>
            <a:r>
              <a:rPr sz="2533" spc="20" dirty="0">
                <a:latin typeface="Segoe UI Light"/>
                <a:cs typeface="Segoe UI Light"/>
              </a:rPr>
              <a:t>Composite </a:t>
            </a:r>
            <a:r>
              <a:rPr sz="2533" dirty="0">
                <a:latin typeface="Segoe UI Light"/>
                <a:cs typeface="Segoe UI Light"/>
              </a:rPr>
              <a:t>control </a:t>
            </a:r>
            <a:r>
              <a:rPr sz="2533" spc="-7" dirty="0">
                <a:latin typeface="Segoe UI Light"/>
                <a:cs typeface="Segoe UI Light"/>
              </a:rPr>
              <a:t>(smaller </a:t>
            </a:r>
            <a:r>
              <a:rPr sz="2533" spc="-13" dirty="0">
                <a:latin typeface="Segoe UI Light"/>
                <a:cs typeface="Segoe UI Light"/>
              </a:rPr>
              <a:t>than </a:t>
            </a:r>
            <a:r>
              <a:rPr sz="2533" dirty="0">
                <a:latin typeface="Segoe UI Light"/>
                <a:cs typeface="Segoe UI Light"/>
              </a:rPr>
              <a:t>a</a:t>
            </a:r>
            <a:r>
              <a:rPr sz="2533" spc="-233" dirty="0">
                <a:latin typeface="Segoe UI Light"/>
                <a:cs typeface="Segoe UI Light"/>
              </a:rPr>
              <a:t> </a:t>
            </a:r>
            <a:r>
              <a:rPr sz="2533" spc="13" dirty="0">
                <a:latin typeface="Segoe UI Light"/>
                <a:cs typeface="Segoe UI Light"/>
              </a:rPr>
              <a:t>page)</a:t>
            </a:r>
            <a:endParaRPr sz="2533">
              <a:latin typeface="Segoe UI Light"/>
              <a:cs typeface="Segoe UI Light"/>
            </a:endParaRPr>
          </a:p>
        </p:txBody>
      </p:sp>
      <p:sp>
        <p:nvSpPr>
          <p:cNvPr id="5" name="object 7"/>
          <p:cNvSpPr/>
          <p:nvPr/>
        </p:nvSpPr>
        <p:spPr>
          <a:xfrm>
            <a:off x="7442927" y="1219200"/>
            <a:ext cx="2082800" cy="3623733"/>
          </a:xfrm>
          <a:prstGeom prst="rect">
            <a:avLst/>
          </a:prstGeom>
          <a:blipFill>
            <a:blip r:embed="rId2" cstate="print"/>
            <a:stretch>
              <a:fillRect/>
            </a:stretch>
          </a:blipFill>
        </p:spPr>
        <p:txBody>
          <a:bodyPr wrap="square" lIns="0" tIns="0" rIns="0" bIns="0" rtlCol="0"/>
          <a:lstStyle/>
          <a:p>
            <a:endParaRPr sz="2400"/>
          </a:p>
        </p:txBody>
      </p:sp>
      <p:sp>
        <p:nvSpPr>
          <p:cNvPr id="6" name="object 8"/>
          <p:cNvSpPr/>
          <p:nvPr/>
        </p:nvSpPr>
        <p:spPr>
          <a:xfrm>
            <a:off x="7578394" y="1490133"/>
            <a:ext cx="1794933" cy="457200"/>
          </a:xfrm>
          <a:custGeom>
            <a:avLst/>
            <a:gdLst/>
            <a:ahLst/>
            <a:cxnLst/>
            <a:rect l="l" t="t" r="r" b="b"/>
            <a:pathLst>
              <a:path w="1346200" h="342900">
                <a:moveTo>
                  <a:pt x="0" y="0"/>
                </a:moveTo>
                <a:lnTo>
                  <a:pt x="1346200" y="0"/>
                </a:lnTo>
                <a:lnTo>
                  <a:pt x="1346200" y="342900"/>
                </a:lnTo>
                <a:lnTo>
                  <a:pt x="0" y="342900"/>
                </a:lnTo>
                <a:lnTo>
                  <a:pt x="0" y="0"/>
                </a:lnTo>
                <a:close/>
              </a:path>
            </a:pathLst>
          </a:custGeom>
          <a:solidFill>
            <a:srgbClr val="FFFF00">
              <a:alpha val="19999"/>
            </a:srgbClr>
          </a:solidFill>
        </p:spPr>
        <p:txBody>
          <a:bodyPr wrap="square" lIns="0" tIns="0" rIns="0" bIns="0" rtlCol="0"/>
          <a:lstStyle/>
          <a:p>
            <a:endParaRPr sz="2400"/>
          </a:p>
        </p:txBody>
      </p:sp>
      <p:sp>
        <p:nvSpPr>
          <p:cNvPr id="7" name="object 9"/>
          <p:cNvSpPr/>
          <p:nvPr/>
        </p:nvSpPr>
        <p:spPr>
          <a:xfrm>
            <a:off x="3463593" y="4961467"/>
            <a:ext cx="762000" cy="321733"/>
          </a:xfrm>
          <a:custGeom>
            <a:avLst/>
            <a:gdLst/>
            <a:ahLst/>
            <a:cxnLst/>
            <a:rect l="l" t="t" r="r" b="b"/>
            <a:pathLst>
              <a:path w="571500" h="241300">
                <a:moveTo>
                  <a:pt x="0" y="0"/>
                </a:moveTo>
                <a:lnTo>
                  <a:pt x="571500" y="0"/>
                </a:lnTo>
                <a:lnTo>
                  <a:pt x="571500" y="241300"/>
                </a:lnTo>
                <a:lnTo>
                  <a:pt x="0" y="241300"/>
                </a:lnTo>
                <a:lnTo>
                  <a:pt x="0" y="0"/>
                </a:lnTo>
                <a:close/>
              </a:path>
            </a:pathLst>
          </a:custGeom>
          <a:solidFill>
            <a:srgbClr val="FFFF00">
              <a:alpha val="19999"/>
            </a:srgbClr>
          </a:solidFill>
        </p:spPr>
        <p:txBody>
          <a:bodyPr wrap="square" lIns="0" tIns="0" rIns="0" bIns="0" rtlCol="0"/>
          <a:lstStyle/>
          <a:p>
            <a:endParaRPr sz="2400"/>
          </a:p>
        </p:txBody>
      </p:sp>
      <p:sp>
        <p:nvSpPr>
          <p:cNvPr id="8" name="object 10"/>
          <p:cNvSpPr txBox="1"/>
          <p:nvPr/>
        </p:nvSpPr>
        <p:spPr>
          <a:xfrm>
            <a:off x="1320545" y="4873091"/>
            <a:ext cx="3788833" cy="389787"/>
          </a:xfrm>
          <a:prstGeom prst="rect">
            <a:avLst/>
          </a:prstGeom>
        </p:spPr>
        <p:txBody>
          <a:bodyPr vert="horz" wrap="square" lIns="0" tIns="0" rIns="0" bIns="0" rtlCol="0">
            <a:spAutoFit/>
          </a:bodyPr>
          <a:lstStyle/>
          <a:p>
            <a:pPr marL="16933"/>
            <a:r>
              <a:rPr sz="2533" spc="13" dirty="0">
                <a:latin typeface="Segoe UI Light"/>
                <a:cs typeface="Segoe UI Light"/>
              </a:rPr>
              <a:t>Forms </a:t>
            </a:r>
            <a:r>
              <a:rPr sz="2533" spc="-60" dirty="0">
                <a:latin typeface="Consolas"/>
                <a:cs typeface="Consolas"/>
              </a:rPr>
              <a:t>ContentPage</a:t>
            </a:r>
            <a:r>
              <a:rPr sz="2533" spc="-272" dirty="0">
                <a:latin typeface="Consolas"/>
                <a:cs typeface="Consolas"/>
              </a:rPr>
              <a:t> </a:t>
            </a:r>
            <a:r>
              <a:rPr sz="2533" spc="13" dirty="0">
                <a:latin typeface="Segoe UI Light"/>
                <a:cs typeface="Segoe UI Light"/>
              </a:rPr>
              <a:t>XAML</a:t>
            </a:r>
            <a:endParaRPr sz="2533">
              <a:latin typeface="Segoe UI Light"/>
              <a:cs typeface="Segoe UI Light"/>
            </a:endParaRPr>
          </a:p>
        </p:txBody>
      </p:sp>
      <p:sp>
        <p:nvSpPr>
          <p:cNvPr id="9" name="object 11"/>
          <p:cNvSpPr txBox="1"/>
          <p:nvPr/>
        </p:nvSpPr>
        <p:spPr>
          <a:xfrm>
            <a:off x="1608411" y="5279728"/>
            <a:ext cx="3211407" cy="389787"/>
          </a:xfrm>
          <a:prstGeom prst="rect">
            <a:avLst/>
          </a:prstGeom>
        </p:spPr>
        <p:txBody>
          <a:bodyPr vert="horz" wrap="square" lIns="0" tIns="0" rIns="0" bIns="0" rtlCol="0">
            <a:spAutoFit/>
          </a:bodyPr>
          <a:lstStyle/>
          <a:p>
            <a:pPr marL="16933"/>
            <a:r>
              <a:rPr sz="2533" spc="7" dirty="0">
                <a:latin typeface="Segoe UI Light"/>
                <a:cs typeface="Segoe UI Light"/>
              </a:rPr>
              <a:t>Entire </a:t>
            </a:r>
            <a:r>
              <a:rPr sz="2533" spc="-13" dirty="0">
                <a:latin typeface="Segoe UI Light"/>
                <a:cs typeface="Segoe UI Light"/>
              </a:rPr>
              <a:t>screen </a:t>
            </a:r>
            <a:r>
              <a:rPr sz="2533" spc="20" dirty="0">
                <a:latin typeface="Segoe UI Light"/>
                <a:cs typeface="Segoe UI Light"/>
              </a:rPr>
              <a:t>of</a:t>
            </a:r>
            <a:r>
              <a:rPr sz="2533" spc="-272" dirty="0">
                <a:latin typeface="Segoe UI Light"/>
                <a:cs typeface="Segoe UI Light"/>
              </a:rPr>
              <a:t> </a:t>
            </a:r>
            <a:r>
              <a:rPr sz="2533" dirty="0">
                <a:latin typeface="Segoe UI Light"/>
                <a:cs typeface="Segoe UI Light"/>
              </a:rPr>
              <a:t>content</a:t>
            </a:r>
            <a:endParaRPr sz="2533">
              <a:latin typeface="Segoe UI Light"/>
              <a:cs typeface="Segoe UI Light"/>
            </a:endParaRPr>
          </a:p>
        </p:txBody>
      </p:sp>
      <p:sp>
        <p:nvSpPr>
          <p:cNvPr id="10" name="object 12"/>
          <p:cNvSpPr/>
          <p:nvPr/>
        </p:nvSpPr>
        <p:spPr>
          <a:xfrm>
            <a:off x="2176660" y="1236134"/>
            <a:ext cx="2082800" cy="3623733"/>
          </a:xfrm>
          <a:prstGeom prst="rect">
            <a:avLst/>
          </a:prstGeom>
          <a:blipFill>
            <a:blip r:embed="rId2" cstate="print"/>
            <a:stretch>
              <a:fillRect/>
            </a:stretch>
          </a:blipFill>
        </p:spPr>
        <p:txBody>
          <a:bodyPr wrap="square" lIns="0" tIns="0" rIns="0" bIns="0" rtlCol="0"/>
          <a:lstStyle/>
          <a:p>
            <a:endParaRPr sz="2400"/>
          </a:p>
        </p:txBody>
      </p:sp>
      <p:sp>
        <p:nvSpPr>
          <p:cNvPr id="11" name="object 13"/>
          <p:cNvSpPr/>
          <p:nvPr/>
        </p:nvSpPr>
        <p:spPr>
          <a:xfrm>
            <a:off x="2210527" y="1405467"/>
            <a:ext cx="2032000" cy="3437467"/>
          </a:xfrm>
          <a:custGeom>
            <a:avLst/>
            <a:gdLst/>
            <a:ahLst/>
            <a:cxnLst/>
            <a:rect l="l" t="t" r="r" b="b"/>
            <a:pathLst>
              <a:path w="1524000" h="2578100">
                <a:moveTo>
                  <a:pt x="0" y="0"/>
                </a:moveTo>
                <a:lnTo>
                  <a:pt x="1524000" y="0"/>
                </a:lnTo>
                <a:lnTo>
                  <a:pt x="1524000" y="2578100"/>
                </a:lnTo>
                <a:lnTo>
                  <a:pt x="0" y="2578100"/>
                </a:lnTo>
                <a:lnTo>
                  <a:pt x="0" y="0"/>
                </a:lnTo>
                <a:close/>
              </a:path>
            </a:pathLst>
          </a:custGeom>
          <a:solidFill>
            <a:srgbClr val="FFFF00">
              <a:alpha val="19999"/>
            </a:srgbClr>
          </a:solidFill>
        </p:spPr>
        <p:txBody>
          <a:bodyPr wrap="square" lIns="0" tIns="0" rIns="0" bIns="0" rtlCol="0"/>
          <a:lstStyle/>
          <a:p>
            <a:endParaRPr sz="2400"/>
          </a:p>
        </p:txBody>
      </p:sp>
    </p:spTree>
    <p:extLst>
      <p:ext uri="{BB962C8B-B14F-4D97-AF65-F5344CB8AC3E}">
        <p14:creationId xmlns:p14="http://schemas.microsoft.com/office/powerpoint/2010/main" val="8985196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42364" y="1399481"/>
            <a:ext cx="10972800" cy="527049"/>
          </a:xfrm>
        </p:spPr>
        <p:txBody>
          <a:bodyPr>
            <a:normAutofit fontScale="90000"/>
          </a:bodyPr>
          <a:lstStyle/>
          <a:p>
            <a:r>
              <a:rPr lang="en-US">
                <a:solidFill>
                  <a:srgbClr val="0070C0"/>
                </a:solidFill>
              </a:rPr>
              <a:t>MVVM</a:t>
            </a:r>
            <a:endParaRPr lang="en-US" dirty="0">
              <a:solidFill>
                <a:srgbClr val="0070C0"/>
              </a:solidFill>
            </a:endParaRPr>
          </a:p>
        </p:txBody>
      </p:sp>
      <p:pic>
        <p:nvPicPr>
          <p:cNvPr id="4" name="Picture 3"/>
          <p:cNvPicPr>
            <a:picLocks noChangeAspect="1"/>
          </p:cNvPicPr>
          <p:nvPr/>
        </p:nvPicPr>
        <p:blipFill rotWithShape="1">
          <a:blip r:embed="rId3"/>
          <a:srcRect t="34786"/>
          <a:stretch/>
        </p:blipFill>
        <p:spPr>
          <a:xfrm>
            <a:off x="782892" y="1936325"/>
            <a:ext cx="11132272" cy="4680133"/>
          </a:xfrm>
          <a:prstGeom prst="rect">
            <a:avLst/>
          </a:prstGeom>
        </p:spPr>
      </p:pic>
      <p:sp>
        <p:nvSpPr>
          <p:cNvPr id="5" name="object 3"/>
          <p:cNvSpPr txBox="1">
            <a:spLocks/>
          </p:cNvSpPr>
          <p:nvPr/>
        </p:nvSpPr>
        <p:spPr>
          <a:xfrm>
            <a:off x="3438822" y="1972682"/>
            <a:ext cx="5979885" cy="410433"/>
          </a:xfrm>
          <a:prstGeom prst="rect">
            <a:avLst/>
          </a:prstGeom>
        </p:spPr>
        <p:txBody>
          <a:bodyPr vert="horz" wrap="square" lIns="0" tIns="0" rIns="0" bIns="0" rtlCol="0">
            <a:spAutoFit/>
          </a:bodyPr>
          <a:lstStyle>
            <a:lvl1pPr>
              <a:defRPr sz="3800" b="0" i="0">
                <a:solidFill>
                  <a:srgbClr val="0B111E"/>
                </a:solidFill>
                <a:latin typeface="Segoe UI Light"/>
                <a:ea typeface="+mj-ea"/>
                <a:cs typeface="Segoe UI Light"/>
              </a:defRPr>
            </a:lvl1pPr>
          </a:lstStyle>
          <a:p>
            <a:pPr marL="16933" algn="ctr" defTabSz="1219170">
              <a:defRPr/>
            </a:pPr>
            <a:r>
              <a:rPr lang="en-US" sz="2667" b="1" kern="0" spc="-13" dirty="0">
                <a:solidFill>
                  <a:schemeClr val="bg1"/>
                </a:solidFill>
              </a:rPr>
              <a:t>M</a:t>
            </a:r>
            <a:r>
              <a:rPr lang="en-US" sz="2667" kern="0" spc="-13" dirty="0">
                <a:solidFill>
                  <a:schemeClr val="bg1"/>
                </a:solidFill>
              </a:rPr>
              <a:t>odel-</a:t>
            </a:r>
            <a:r>
              <a:rPr lang="en-US" sz="2667" b="1" kern="0" spc="-13" dirty="0">
                <a:solidFill>
                  <a:schemeClr val="bg1"/>
                </a:solidFill>
              </a:rPr>
              <a:t>V</a:t>
            </a:r>
            <a:r>
              <a:rPr lang="en-US" sz="2667" kern="0" spc="-13" dirty="0">
                <a:solidFill>
                  <a:schemeClr val="bg1"/>
                </a:solidFill>
              </a:rPr>
              <a:t>iew-</a:t>
            </a:r>
            <a:r>
              <a:rPr lang="en-US" sz="2667" b="1" kern="0" spc="-13" dirty="0" err="1">
                <a:solidFill>
                  <a:schemeClr val="bg1"/>
                </a:solidFill>
              </a:rPr>
              <a:t>V</a:t>
            </a:r>
            <a:r>
              <a:rPr lang="en-US" sz="2667" kern="0" spc="-13" dirty="0" err="1">
                <a:solidFill>
                  <a:schemeClr val="bg1"/>
                </a:solidFill>
              </a:rPr>
              <a:t>iewModel</a:t>
            </a:r>
            <a:endParaRPr lang="en-US" sz="2667" kern="0" spc="-27" dirty="0">
              <a:solidFill>
                <a:schemeClr val="bg1"/>
              </a:solidFill>
            </a:endParaRPr>
          </a:p>
        </p:txBody>
      </p:sp>
    </p:spTree>
    <p:extLst>
      <p:ext uri="{BB962C8B-B14F-4D97-AF65-F5344CB8AC3E}">
        <p14:creationId xmlns:p14="http://schemas.microsoft.com/office/powerpoint/2010/main" val="16124745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WHY?</a:t>
            </a:r>
          </a:p>
        </p:txBody>
      </p:sp>
    </p:spTree>
    <p:extLst>
      <p:ext uri="{BB962C8B-B14F-4D97-AF65-F5344CB8AC3E}">
        <p14:creationId xmlns:p14="http://schemas.microsoft.com/office/powerpoint/2010/main" val="15132692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7"/>
          <p:cNvSpPr/>
          <p:nvPr/>
        </p:nvSpPr>
        <p:spPr>
          <a:xfrm>
            <a:off x="5368633" y="4959669"/>
            <a:ext cx="5384800" cy="792480"/>
          </a:xfrm>
          <a:custGeom>
            <a:avLst/>
            <a:gdLst/>
            <a:ahLst/>
            <a:cxnLst/>
            <a:rect l="l" t="t" r="r" b="b"/>
            <a:pathLst>
              <a:path w="4038600" h="594360">
                <a:moveTo>
                  <a:pt x="0" y="594359"/>
                </a:moveTo>
                <a:lnTo>
                  <a:pt x="4038600" y="594359"/>
                </a:lnTo>
                <a:lnTo>
                  <a:pt x="4038600" y="0"/>
                </a:lnTo>
                <a:lnTo>
                  <a:pt x="0" y="0"/>
                </a:lnTo>
                <a:lnTo>
                  <a:pt x="0" y="594359"/>
                </a:lnTo>
                <a:close/>
              </a:path>
            </a:pathLst>
          </a:custGeom>
          <a:solidFill>
            <a:srgbClr val="67C952"/>
          </a:solidFill>
        </p:spPr>
        <p:txBody>
          <a:bodyPr wrap="square" lIns="0" tIns="0" rIns="0" bIns="0" rtlCol="0"/>
          <a:lstStyle/>
          <a:p>
            <a:endParaRPr sz="2400"/>
          </a:p>
        </p:txBody>
      </p:sp>
      <p:sp>
        <p:nvSpPr>
          <p:cNvPr id="3" name="object 8"/>
          <p:cNvSpPr txBox="1"/>
          <p:nvPr/>
        </p:nvSpPr>
        <p:spPr>
          <a:xfrm>
            <a:off x="5368633" y="4959670"/>
            <a:ext cx="5384800" cy="558209"/>
          </a:xfrm>
          <a:prstGeom prst="rect">
            <a:avLst/>
          </a:prstGeom>
        </p:spPr>
        <p:txBody>
          <a:bodyPr vert="horz" wrap="square" lIns="0" tIns="227753" rIns="0" bIns="0" rtlCol="0">
            <a:spAutoFit/>
          </a:bodyPr>
          <a:lstStyle/>
          <a:p>
            <a:pPr algn="ctr">
              <a:spcBef>
                <a:spcPts val="1793"/>
              </a:spcBef>
            </a:pPr>
            <a:r>
              <a:rPr sz="2133" spc="-7" dirty="0">
                <a:latin typeface="Segoe UI Light"/>
                <a:cs typeface="Segoe UI Light"/>
              </a:rPr>
              <a:t>Model</a:t>
            </a:r>
            <a:endParaRPr sz="2133">
              <a:latin typeface="Segoe UI Light"/>
              <a:cs typeface="Segoe UI Light"/>
            </a:endParaRPr>
          </a:p>
        </p:txBody>
      </p:sp>
      <p:sp>
        <p:nvSpPr>
          <p:cNvPr id="4" name="object 9"/>
          <p:cNvSpPr/>
          <p:nvPr/>
        </p:nvSpPr>
        <p:spPr>
          <a:xfrm>
            <a:off x="5368633" y="3472245"/>
            <a:ext cx="5384800" cy="792480"/>
          </a:xfrm>
          <a:custGeom>
            <a:avLst/>
            <a:gdLst/>
            <a:ahLst/>
            <a:cxnLst/>
            <a:rect l="l" t="t" r="r" b="b"/>
            <a:pathLst>
              <a:path w="4038600" h="594360">
                <a:moveTo>
                  <a:pt x="0" y="594360"/>
                </a:moveTo>
                <a:lnTo>
                  <a:pt x="4038600" y="594360"/>
                </a:lnTo>
                <a:lnTo>
                  <a:pt x="4038600" y="0"/>
                </a:lnTo>
                <a:lnTo>
                  <a:pt x="0" y="0"/>
                </a:lnTo>
                <a:lnTo>
                  <a:pt x="0" y="594360"/>
                </a:lnTo>
                <a:close/>
              </a:path>
            </a:pathLst>
          </a:custGeom>
          <a:solidFill>
            <a:srgbClr val="A239A7"/>
          </a:solidFill>
        </p:spPr>
        <p:txBody>
          <a:bodyPr wrap="square" lIns="0" tIns="0" rIns="0" bIns="0" rtlCol="0"/>
          <a:lstStyle/>
          <a:p>
            <a:endParaRPr sz="2400"/>
          </a:p>
        </p:txBody>
      </p:sp>
      <p:sp>
        <p:nvSpPr>
          <p:cNvPr id="5" name="object 10"/>
          <p:cNvSpPr/>
          <p:nvPr/>
        </p:nvSpPr>
        <p:spPr>
          <a:xfrm>
            <a:off x="5368633" y="1986853"/>
            <a:ext cx="5384800" cy="792480"/>
          </a:xfrm>
          <a:custGeom>
            <a:avLst/>
            <a:gdLst/>
            <a:ahLst/>
            <a:cxnLst/>
            <a:rect l="l" t="t" r="r" b="b"/>
            <a:pathLst>
              <a:path w="4038600" h="594360">
                <a:moveTo>
                  <a:pt x="0" y="594359"/>
                </a:moveTo>
                <a:lnTo>
                  <a:pt x="4038600" y="594359"/>
                </a:lnTo>
                <a:lnTo>
                  <a:pt x="4038600" y="0"/>
                </a:lnTo>
                <a:lnTo>
                  <a:pt x="0" y="0"/>
                </a:lnTo>
                <a:lnTo>
                  <a:pt x="0" y="594359"/>
                </a:lnTo>
                <a:close/>
              </a:path>
            </a:pathLst>
          </a:custGeom>
          <a:solidFill>
            <a:srgbClr val="2A84D2"/>
          </a:solidFill>
        </p:spPr>
        <p:txBody>
          <a:bodyPr wrap="square" lIns="0" tIns="0" rIns="0" bIns="0" rtlCol="0"/>
          <a:lstStyle/>
          <a:p>
            <a:endParaRPr sz="2400"/>
          </a:p>
        </p:txBody>
      </p:sp>
      <p:sp>
        <p:nvSpPr>
          <p:cNvPr id="6" name="object 11"/>
          <p:cNvSpPr txBox="1"/>
          <p:nvPr/>
        </p:nvSpPr>
        <p:spPr>
          <a:xfrm>
            <a:off x="7775539" y="2215453"/>
            <a:ext cx="571500" cy="328231"/>
          </a:xfrm>
          <a:prstGeom prst="rect">
            <a:avLst/>
          </a:prstGeom>
        </p:spPr>
        <p:txBody>
          <a:bodyPr vert="horz" wrap="square" lIns="0" tIns="0" rIns="0" bIns="0" rtlCol="0">
            <a:spAutoFit/>
          </a:bodyPr>
          <a:lstStyle/>
          <a:p>
            <a:pPr marL="16933"/>
            <a:r>
              <a:rPr sz="2133" spc="-7" dirty="0">
                <a:solidFill>
                  <a:srgbClr val="FFFFFF"/>
                </a:solidFill>
                <a:latin typeface="Segoe UI Light"/>
                <a:cs typeface="Segoe UI Light"/>
              </a:rPr>
              <a:t>V</a:t>
            </a:r>
            <a:r>
              <a:rPr sz="2133" spc="-20" dirty="0">
                <a:solidFill>
                  <a:srgbClr val="FFFFFF"/>
                </a:solidFill>
                <a:latin typeface="Segoe UI Light"/>
                <a:cs typeface="Segoe UI Light"/>
              </a:rPr>
              <a:t>i</a:t>
            </a:r>
            <a:r>
              <a:rPr sz="2133" spc="-7" dirty="0">
                <a:solidFill>
                  <a:srgbClr val="FFFFFF"/>
                </a:solidFill>
                <a:latin typeface="Segoe UI Light"/>
                <a:cs typeface="Segoe UI Light"/>
              </a:rPr>
              <a:t>ew</a:t>
            </a:r>
            <a:endParaRPr sz="2133">
              <a:latin typeface="Segoe UI Light"/>
              <a:cs typeface="Segoe UI Light"/>
            </a:endParaRPr>
          </a:p>
        </p:txBody>
      </p:sp>
      <p:sp>
        <p:nvSpPr>
          <p:cNvPr id="7" name="object 12"/>
          <p:cNvSpPr/>
          <p:nvPr/>
        </p:nvSpPr>
        <p:spPr>
          <a:xfrm>
            <a:off x="9255849" y="2694006"/>
            <a:ext cx="735600" cy="837167"/>
          </a:xfrm>
          <a:prstGeom prst="rect">
            <a:avLst/>
          </a:prstGeom>
          <a:blipFill>
            <a:blip r:embed="rId2" cstate="print"/>
            <a:stretch>
              <a:fillRect/>
            </a:stretch>
          </a:blipFill>
        </p:spPr>
        <p:txBody>
          <a:bodyPr wrap="square" lIns="0" tIns="0" rIns="0" bIns="0" rtlCol="0"/>
          <a:lstStyle/>
          <a:p>
            <a:endParaRPr sz="2400"/>
          </a:p>
        </p:txBody>
      </p:sp>
      <p:sp>
        <p:nvSpPr>
          <p:cNvPr id="8" name="object 13"/>
          <p:cNvSpPr/>
          <p:nvPr/>
        </p:nvSpPr>
        <p:spPr>
          <a:xfrm>
            <a:off x="9310713" y="2722454"/>
            <a:ext cx="628920" cy="730487"/>
          </a:xfrm>
          <a:prstGeom prst="rect">
            <a:avLst/>
          </a:prstGeom>
          <a:blipFill>
            <a:blip r:embed="rId3" cstate="print"/>
            <a:stretch>
              <a:fillRect/>
            </a:stretch>
          </a:blipFill>
        </p:spPr>
        <p:txBody>
          <a:bodyPr wrap="square" lIns="0" tIns="0" rIns="0" bIns="0" rtlCol="0"/>
          <a:lstStyle/>
          <a:p>
            <a:endParaRPr sz="2400"/>
          </a:p>
        </p:txBody>
      </p:sp>
      <p:sp>
        <p:nvSpPr>
          <p:cNvPr id="9" name="object 14"/>
          <p:cNvSpPr/>
          <p:nvPr/>
        </p:nvSpPr>
        <p:spPr>
          <a:xfrm>
            <a:off x="9423491" y="2835212"/>
            <a:ext cx="406400" cy="508000"/>
          </a:xfrm>
          <a:custGeom>
            <a:avLst/>
            <a:gdLst/>
            <a:ahLst/>
            <a:cxnLst/>
            <a:rect l="l" t="t" r="r" b="b"/>
            <a:pathLst>
              <a:path w="304800" h="381000">
                <a:moveTo>
                  <a:pt x="152400" y="0"/>
                </a:moveTo>
                <a:lnTo>
                  <a:pt x="0" y="190500"/>
                </a:lnTo>
                <a:lnTo>
                  <a:pt x="152400" y="381000"/>
                </a:lnTo>
                <a:lnTo>
                  <a:pt x="304800" y="190500"/>
                </a:lnTo>
                <a:lnTo>
                  <a:pt x="152400" y="0"/>
                </a:lnTo>
                <a:close/>
              </a:path>
            </a:pathLst>
          </a:custGeom>
          <a:solidFill>
            <a:srgbClr val="000000"/>
          </a:solidFill>
        </p:spPr>
        <p:txBody>
          <a:bodyPr wrap="square" lIns="0" tIns="0" rIns="0" bIns="0" rtlCol="0"/>
          <a:lstStyle/>
          <a:p>
            <a:endParaRPr sz="2400"/>
          </a:p>
        </p:txBody>
      </p:sp>
      <p:sp>
        <p:nvSpPr>
          <p:cNvPr id="10" name="object 15"/>
          <p:cNvSpPr/>
          <p:nvPr/>
        </p:nvSpPr>
        <p:spPr>
          <a:xfrm>
            <a:off x="9423491" y="2835212"/>
            <a:ext cx="406400" cy="508000"/>
          </a:xfrm>
          <a:custGeom>
            <a:avLst/>
            <a:gdLst/>
            <a:ahLst/>
            <a:cxnLst/>
            <a:rect l="l" t="t" r="r" b="b"/>
            <a:pathLst>
              <a:path w="304800" h="381000">
                <a:moveTo>
                  <a:pt x="0" y="190500"/>
                </a:moveTo>
                <a:lnTo>
                  <a:pt x="152400" y="0"/>
                </a:lnTo>
                <a:lnTo>
                  <a:pt x="304800" y="190500"/>
                </a:lnTo>
                <a:lnTo>
                  <a:pt x="152400" y="381000"/>
                </a:lnTo>
                <a:lnTo>
                  <a:pt x="0" y="190500"/>
                </a:lnTo>
                <a:close/>
              </a:path>
            </a:pathLst>
          </a:custGeom>
          <a:ln w="38100">
            <a:solidFill>
              <a:srgbClr val="FFFFFF"/>
            </a:solidFill>
          </a:ln>
        </p:spPr>
        <p:txBody>
          <a:bodyPr wrap="square" lIns="0" tIns="0" rIns="0" bIns="0" rtlCol="0"/>
          <a:lstStyle/>
          <a:p>
            <a:endParaRPr sz="2400"/>
          </a:p>
        </p:txBody>
      </p:sp>
      <p:sp>
        <p:nvSpPr>
          <p:cNvPr id="11" name="object 16"/>
          <p:cNvSpPr/>
          <p:nvPr/>
        </p:nvSpPr>
        <p:spPr>
          <a:xfrm>
            <a:off x="9369643" y="4081812"/>
            <a:ext cx="414612" cy="938817"/>
          </a:xfrm>
          <a:prstGeom prst="rect">
            <a:avLst/>
          </a:prstGeom>
          <a:blipFill>
            <a:blip r:embed="rId4" cstate="print"/>
            <a:stretch>
              <a:fillRect/>
            </a:stretch>
          </a:blipFill>
        </p:spPr>
        <p:txBody>
          <a:bodyPr wrap="square" lIns="0" tIns="0" rIns="0" bIns="0" rtlCol="0"/>
          <a:lstStyle/>
          <a:p>
            <a:endParaRPr sz="2400"/>
          </a:p>
        </p:txBody>
      </p:sp>
      <p:sp>
        <p:nvSpPr>
          <p:cNvPr id="12" name="object 17"/>
          <p:cNvSpPr/>
          <p:nvPr/>
        </p:nvSpPr>
        <p:spPr>
          <a:xfrm>
            <a:off x="9499860" y="4265740"/>
            <a:ext cx="160867" cy="678179"/>
          </a:xfrm>
          <a:custGeom>
            <a:avLst/>
            <a:gdLst/>
            <a:ahLst/>
            <a:cxnLst/>
            <a:rect l="l" t="t" r="r" b="b"/>
            <a:pathLst>
              <a:path w="120650" h="508635">
                <a:moveTo>
                  <a:pt x="73025" y="430656"/>
                </a:moveTo>
                <a:lnTo>
                  <a:pt x="47116" y="430656"/>
                </a:lnTo>
                <a:lnTo>
                  <a:pt x="47116" y="508380"/>
                </a:lnTo>
                <a:lnTo>
                  <a:pt x="73025" y="508380"/>
                </a:lnTo>
                <a:lnTo>
                  <a:pt x="73025" y="430656"/>
                </a:lnTo>
                <a:close/>
              </a:path>
              <a:path w="120650" h="508635">
                <a:moveTo>
                  <a:pt x="73025" y="327024"/>
                </a:moveTo>
                <a:lnTo>
                  <a:pt x="47116" y="327024"/>
                </a:lnTo>
                <a:lnTo>
                  <a:pt x="47116" y="404748"/>
                </a:lnTo>
                <a:lnTo>
                  <a:pt x="73025" y="404748"/>
                </a:lnTo>
                <a:lnTo>
                  <a:pt x="73025" y="327024"/>
                </a:lnTo>
                <a:close/>
              </a:path>
              <a:path w="120650" h="508635">
                <a:moveTo>
                  <a:pt x="73025" y="223392"/>
                </a:moveTo>
                <a:lnTo>
                  <a:pt x="47116" y="223392"/>
                </a:lnTo>
                <a:lnTo>
                  <a:pt x="47116" y="301116"/>
                </a:lnTo>
                <a:lnTo>
                  <a:pt x="73025" y="301116"/>
                </a:lnTo>
                <a:lnTo>
                  <a:pt x="73025" y="223392"/>
                </a:lnTo>
                <a:close/>
              </a:path>
              <a:path w="120650" h="508635">
                <a:moveTo>
                  <a:pt x="73025" y="119760"/>
                </a:moveTo>
                <a:lnTo>
                  <a:pt x="47116" y="119760"/>
                </a:lnTo>
                <a:lnTo>
                  <a:pt x="47116" y="197484"/>
                </a:lnTo>
                <a:lnTo>
                  <a:pt x="73025" y="197484"/>
                </a:lnTo>
                <a:lnTo>
                  <a:pt x="73025" y="119760"/>
                </a:lnTo>
                <a:close/>
              </a:path>
              <a:path w="120650" h="508635">
                <a:moveTo>
                  <a:pt x="60071" y="0"/>
                </a:moveTo>
                <a:lnTo>
                  <a:pt x="0" y="102996"/>
                </a:lnTo>
                <a:lnTo>
                  <a:pt x="2031" y="110997"/>
                </a:lnTo>
                <a:lnTo>
                  <a:pt x="8254" y="114553"/>
                </a:lnTo>
                <a:lnTo>
                  <a:pt x="14350" y="118109"/>
                </a:lnTo>
                <a:lnTo>
                  <a:pt x="22351" y="116077"/>
                </a:lnTo>
                <a:lnTo>
                  <a:pt x="25907" y="109854"/>
                </a:lnTo>
                <a:lnTo>
                  <a:pt x="47116" y="73496"/>
                </a:lnTo>
                <a:lnTo>
                  <a:pt x="47116" y="25653"/>
                </a:lnTo>
                <a:lnTo>
                  <a:pt x="75033" y="25653"/>
                </a:lnTo>
                <a:lnTo>
                  <a:pt x="60071" y="0"/>
                </a:lnTo>
                <a:close/>
              </a:path>
              <a:path w="120650" h="508635">
                <a:moveTo>
                  <a:pt x="75033" y="25653"/>
                </a:moveTo>
                <a:lnTo>
                  <a:pt x="73025" y="25653"/>
                </a:lnTo>
                <a:lnTo>
                  <a:pt x="73025" y="73496"/>
                </a:lnTo>
                <a:lnTo>
                  <a:pt x="94233" y="109854"/>
                </a:lnTo>
                <a:lnTo>
                  <a:pt x="97789" y="116077"/>
                </a:lnTo>
                <a:lnTo>
                  <a:pt x="105790" y="118109"/>
                </a:lnTo>
                <a:lnTo>
                  <a:pt x="111886" y="114553"/>
                </a:lnTo>
                <a:lnTo>
                  <a:pt x="118109" y="110997"/>
                </a:lnTo>
                <a:lnTo>
                  <a:pt x="120141" y="102996"/>
                </a:lnTo>
                <a:lnTo>
                  <a:pt x="75033" y="25653"/>
                </a:lnTo>
                <a:close/>
              </a:path>
              <a:path w="120650" h="508635">
                <a:moveTo>
                  <a:pt x="60071" y="51289"/>
                </a:moveTo>
                <a:lnTo>
                  <a:pt x="47116" y="73496"/>
                </a:lnTo>
                <a:lnTo>
                  <a:pt x="47116" y="93852"/>
                </a:lnTo>
                <a:lnTo>
                  <a:pt x="73025" y="93852"/>
                </a:lnTo>
                <a:lnTo>
                  <a:pt x="73025" y="73496"/>
                </a:lnTo>
                <a:lnTo>
                  <a:pt x="60071" y="51289"/>
                </a:lnTo>
                <a:close/>
              </a:path>
              <a:path w="120650" h="508635">
                <a:moveTo>
                  <a:pt x="73025" y="25653"/>
                </a:moveTo>
                <a:lnTo>
                  <a:pt x="47116" y="25653"/>
                </a:lnTo>
                <a:lnTo>
                  <a:pt x="47116" y="73496"/>
                </a:lnTo>
                <a:lnTo>
                  <a:pt x="60071" y="51289"/>
                </a:lnTo>
                <a:lnTo>
                  <a:pt x="48895" y="32131"/>
                </a:lnTo>
                <a:lnTo>
                  <a:pt x="73025" y="32131"/>
                </a:lnTo>
                <a:lnTo>
                  <a:pt x="73025" y="25653"/>
                </a:lnTo>
                <a:close/>
              </a:path>
              <a:path w="120650" h="508635">
                <a:moveTo>
                  <a:pt x="73025" y="32131"/>
                </a:moveTo>
                <a:lnTo>
                  <a:pt x="71247" y="32131"/>
                </a:lnTo>
                <a:lnTo>
                  <a:pt x="60071" y="51289"/>
                </a:lnTo>
                <a:lnTo>
                  <a:pt x="73025" y="73496"/>
                </a:lnTo>
                <a:lnTo>
                  <a:pt x="73025" y="32131"/>
                </a:lnTo>
                <a:close/>
              </a:path>
              <a:path w="120650" h="508635">
                <a:moveTo>
                  <a:pt x="71247" y="32131"/>
                </a:moveTo>
                <a:lnTo>
                  <a:pt x="48895" y="32131"/>
                </a:lnTo>
                <a:lnTo>
                  <a:pt x="60071" y="51289"/>
                </a:lnTo>
                <a:lnTo>
                  <a:pt x="71247" y="32131"/>
                </a:lnTo>
                <a:close/>
              </a:path>
            </a:pathLst>
          </a:custGeom>
          <a:solidFill>
            <a:srgbClr val="5F6D6E"/>
          </a:solidFill>
        </p:spPr>
        <p:txBody>
          <a:bodyPr wrap="square" lIns="0" tIns="0" rIns="0" bIns="0" rtlCol="0"/>
          <a:lstStyle/>
          <a:p>
            <a:endParaRPr sz="2400"/>
          </a:p>
        </p:txBody>
      </p:sp>
      <p:sp>
        <p:nvSpPr>
          <p:cNvPr id="13" name="object 18"/>
          <p:cNvSpPr txBox="1"/>
          <p:nvPr/>
        </p:nvSpPr>
        <p:spPr>
          <a:xfrm>
            <a:off x="7415874" y="2929024"/>
            <a:ext cx="4593167" cy="1869614"/>
          </a:xfrm>
          <a:prstGeom prst="rect">
            <a:avLst/>
          </a:prstGeom>
        </p:spPr>
        <p:txBody>
          <a:bodyPr vert="horz" wrap="square" lIns="0" tIns="0" rIns="0" bIns="0" rtlCol="0">
            <a:spAutoFit/>
          </a:bodyPr>
          <a:lstStyle/>
          <a:p>
            <a:pPr marL="2655927"/>
            <a:r>
              <a:rPr sz="2133" dirty="0">
                <a:solidFill>
                  <a:srgbClr val="202E3D"/>
                </a:solidFill>
                <a:latin typeface="Segoe UI Light"/>
                <a:cs typeface="Segoe UI Light"/>
              </a:rPr>
              <a:t>data</a:t>
            </a:r>
            <a:r>
              <a:rPr sz="2133" spc="-160" dirty="0">
                <a:solidFill>
                  <a:srgbClr val="202E3D"/>
                </a:solidFill>
                <a:latin typeface="Segoe UI Light"/>
                <a:cs typeface="Segoe UI Light"/>
              </a:rPr>
              <a:t> </a:t>
            </a:r>
            <a:r>
              <a:rPr sz="2133" dirty="0">
                <a:solidFill>
                  <a:srgbClr val="202E3D"/>
                </a:solidFill>
                <a:latin typeface="Segoe UI Light"/>
                <a:cs typeface="Segoe UI Light"/>
              </a:rPr>
              <a:t>binding</a:t>
            </a:r>
            <a:endParaRPr sz="2133">
              <a:latin typeface="Segoe UI Light"/>
              <a:cs typeface="Segoe UI Light"/>
            </a:endParaRPr>
          </a:p>
          <a:p>
            <a:pPr>
              <a:spcBef>
                <a:spcPts val="60"/>
              </a:spcBef>
            </a:pPr>
            <a:endParaRPr sz="3000">
              <a:latin typeface="Times New Roman"/>
              <a:cs typeface="Times New Roman"/>
            </a:endParaRPr>
          </a:p>
          <a:p>
            <a:pPr marL="16933"/>
            <a:r>
              <a:rPr sz="2133" spc="-7" dirty="0">
                <a:solidFill>
                  <a:srgbClr val="FFFFFF"/>
                </a:solidFill>
                <a:latin typeface="Segoe UI Light"/>
                <a:cs typeface="Segoe UI Light"/>
              </a:rPr>
              <a:t>ViewModel</a:t>
            </a:r>
            <a:endParaRPr sz="2133">
              <a:latin typeface="Segoe UI Light"/>
              <a:cs typeface="Segoe UI Light"/>
            </a:endParaRPr>
          </a:p>
          <a:p>
            <a:pPr>
              <a:spcBef>
                <a:spcPts val="33"/>
              </a:spcBef>
            </a:pPr>
            <a:endParaRPr sz="2667">
              <a:latin typeface="Times New Roman"/>
              <a:cs typeface="Times New Roman"/>
            </a:endParaRPr>
          </a:p>
          <a:p>
            <a:pPr marL="2458657"/>
            <a:r>
              <a:rPr sz="2133" spc="-7" dirty="0">
                <a:solidFill>
                  <a:srgbClr val="202E3D"/>
                </a:solidFill>
                <a:latin typeface="Segoe UI Light"/>
                <a:cs typeface="Segoe UI Light"/>
              </a:rPr>
              <a:t>events or</a:t>
            </a:r>
            <a:r>
              <a:rPr sz="2133" spc="-20" dirty="0">
                <a:solidFill>
                  <a:srgbClr val="202E3D"/>
                </a:solidFill>
                <a:latin typeface="Segoe UI Light"/>
                <a:cs typeface="Segoe UI Light"/>
              </a:rPr>
              <a:t> </a:t>
            </a:r>
            <a:r>
              <a:rPr sz="2133" spc="7" dirty="0">
                <a:solidFill>
                  <a:srgbClr val="202E3D"/>
                </a:solidFill>
                <a:latin typeface="Segoe UI Light"/>
                <a:cs typeface="Segoe UI Light"/>
              </a:rPr>
              <a:t>observer</a:t>
            </a:r>
            <a:endParaRPr sz="2133">
              <a:latin typeface="Segoe UI Light"/>
              <a:cs typeface="Segoe UI Light"/>
            </a:endParaRPr>
          </a:p>
        </p:txBody>
      </p:sp>
      <p:sp>
        <p:nvSpPr>
          <p:cNvPr id="14" name="object 19"/>
          <p:cNvSpPr/>
          <p:nvPr/>
        </p:nvSpPr>
        <p:spPr>
          <a:xfrm>
            <a:off x="5862410" y="2824038"/>
            <a:ext cx="463973" cy="636693"/>
          </a:xfrm>
          <a:custGeom>
            <a:avLst/>
            <a:gdLst/>
            <a:ahLst/>
            <a:cxnLst/>
            <a:rect l="l" t="t" r="r" b="b"/>
            <a:pathLst>
              <a:path w="347979" h="477519">
                <a:moveTo>
                  <a:pt x="347472" y="303275"/>
                </a:moveTo>
                <a:lnTo>
                  <a:pt x="0" y="303275"/>
                </a:lnTo>
                <a:lnTo>
                  <a:pt x="173736" y="477012"/>
                </a:lnTo>
                <a:lnTo>
                  <a:pt x="347472" y="303275"/>
                </a:lnTo>
                <a:close/>
              </a:path>
              <a:path w="347979" h="477519">
                <a:moveTo>
                  <a:pt x="260604" y="0"/>
                </a:moveTo>
                <a:lnTo>
                  <a:pt x="86868" y="0"/>
                </a:lnTo>
                <a:lnTo>
                  <a:pt x="86868" y="303275"/>
                </a:lnTo>
                <a:lnTo>
                  <a:pt x="260604" y="303275"/>
                </a:lnTo>
                <a:lnTo>
                  <a:pt x="260604" y="0"/>
                </a:lnTo>
                <a:close/>
              </a:path>
            </a:pathLst>
          </a:custGeom>
          <a:solidFill>
            <a:srgbClr val="154269"/>
          </a:solidFill>
        </p:spPr>
        <p:txBody>
          <a:bodyPr wrap="square" lIns="0" tIns="0" rIns="0" bIns="0" rtlCol="0"/>
          <a:lstStyle/>
          <a:p>
            <a:endParaRPr sz="2400"/>
          </a:p>
        </p:txBody>
      </p:sp>
      <p:sp>
        <p:nvSpPr>
          <p:cNvPr id="15" name="object 20"/>
          <p:cNvSpPr/>
          <p:nvPr/>
        </p:nvSpPr>
        <p:spPr>
          <a:xfrm>
            <a:off x="5862410" y="4307397"/>
            <a:ext cx="463973" cy="638387"/>
          </a:xfrm>
          <a:custGeom>
            <a:avLst/>
            <a:gdLst/>
            <a:ahLst/>
            <a:cxnLst/>
            <a:rect l="l" t="t" r="r" b="b"/>
            <a:pathLst>
              <a:path w="347979" h="478789">
                <a:moveTo>
                  <a:pt x="347472" y="304800"/>
                </a:moveTo>
                <a:lnTo>
                  <a:pt x="0" y="304800"/>
                </a:lnTo>
                <a:lnTo>
                  <a:pt x="173736" y="478536"/>
                </a:lnTo>
                <a:lnTo>
                  <a:pt x="347472" y="304800"/>
                </a:lnTo>
                <a:close/>
              </a:path>
              <a:path w="347979" h="478789">
                <a:moveTo>
                  <a:pt x="260604" y="0"/>
                </a:moveTo>
                <a:lnTo>
                  <a:pt x="86868" y="0"/>
                </a:lnTo>
                <a:lnTo>
                  <a:pt x="86868" y="304800"/>
                </a:lnTo>
                <a:lnTo>
                  <a:pt x="260604" y="304800"/>
                </a:lnTo>
                <a:lnTo>
                  <a:pt x="260604" y="0"/>
                </a:lnTo>
                <a:close/>
              </a:path>
            </a:pathLst>
          </a:custGeom>
          <a:solidFill>
            <a:srgbClr val="154269"/>
          </a:solidFill>
        </p:spPr>
        <p:txBody>
          <a:bodyPr wrap="square" lIns="0" tIns="0" rIns="0" bIns="0" rtlCol="0"/>
          <a:lstStyle/>
          <a:p>
            <a:endParaRPr sz="2400"/>
          </a:p>
        </p:txBody>
      </p:sp>
      <p:sp>
        <p:nvSpPr>
          <p:cNvPr id="16" name="object 21"/>
          <p:cNvSpPr txBox="1"/>
          <p:nvPr/>
        </p:nvSpPr>
        <p:spPr>
          <a:xfrm>
            <a:off x="6321305" y="2862983"/>
            <a:ext cx="586740" cy="369332"/>
          </a:xfrm>
          <a:prstGeom prst="rect">
            <a:avLst/>
          </a:prstGeom>
        </p:spPr>
        <p:txBody>
          <a:bodyPr vert="horz" wrap="square" lIns="0" tIns="0" rIns="0" bIns="0" rtlCol="0">
            <a:spAutoFit/>
          </a:bodyPr>
          <a:lstStyle/>
          <a:p>
            <a:pPr marL="16933"/>
            <a:r>
              <a:rPr sz="2400" spc="-7" dirty="0">
                <a:latin typeface="Segoe UI Light"/>
                <a:cs typeface="Segoe UI Light"/>
              </a:rPr>
              <a:t>u</a:t>
            </a:r>
            <a:r>
              <a:rPr sz="2400" spc="-13" dirty="0">
                <a:latin typeface="Segoe UI Light"/>
                <a:cs typeface="Segoe UI Light"/>
              </a:rPr>
              <a:t>s</a:t>
            </a:r>
            <a:r>
              <a:rPr sz="2400" dirty="0">
                <a:latin typeface="Segoe UI Light"/>
                <a:cs typeface="Segoe UI Light"/>
              </a:rPr>
              <a:t>es</a:t>
            </a:r>
            <a:endParaRPr sz="2400">
              <a:latin typeface="Segoe UI Light"/>
              <a:cs typeface="Segoe UI Light"/>
            </a:endParaRPr>
          </a:p>
        </p:txBody>
      </p:sp>
      <p:sp>
        <p:nvSpPr>
          <p:cNvPr id="17" name="object 22"/>
          <p:cNvSpPr txBox="1"/>
          <p:nvPr/>
        </p:nvSpPr>
        <p:spPr>
          <a:xfrm>
            <a:off x="6321305" y="4362262"/>
            <a:ext cx="586740" cy="369332"/>
          </a:xfrm>
          <a:prstGeom prst="rect">
            <a:avLst/>
          </a:prstGeom>
        </p:spPr>
        <p:txBody>
          <a:bodyPr vert="horz" wrap="square" lIns="0" tIns="0" rIns="0" bIns="0" rtlCol="0">
            <a:spAutoFit/>
          </a:bodyPr>
          <a:lstStyle/>
          <a:p>
            <a:pPr marL="16933"/>
            <a:r>
              <a:rPr sz="2400" spc="-7" dirty="0">
                <a:latin typeface="Segoe UI Light"/>
                <a:cs typeface="Segoe UI Light"/>
              </a:rPr>
              <a:t>u</a:t>
            </a:r>
            <a:r>
              <a:rPr sz="2400" spc="-13" dirty="0">
                <a:latin typeface="Segoe UI Light"/>
                <a:cs typeface="Segoe UI Light"/>
              </a:rPr>
              <a:t>s</a:t>
            </a:r>
            <a:r>
              <a:rPr sz="2400" dirty="0">
                <a:latin typeface="Segoe UI Light"/>
                <a:cs typeface="Segoe UI Light"/>
              </a:rPr>
              <a:t>es</a:t>
            </a:r>
            <a:endParaRPr sz="2400">
              <a:latin typeface="Segoe UI Light"/>
              <a:cs typeface="Segoe UI Light"/>
            </a:endParaRPr>
          </a:p>
        </p:txBody>
      </p:sp>
      <p:sp>
        <p:nvSpPr>
          <p:cNvPr id="18" name="object 5"/>
          <p:cNvSpPr txBox="1"/>
          <p:nvPr/>
        </p:nvSpPr>
        <p:spPr>
          <a:xfrm>
            <a:off x="621037" y="1898375"/>
            <a:ext cx="3756660" cy="3283463"/>
          </a:xfrm>
          <a:prstGeom prst="rect">
            <a:avLst/>
          </a:prstGeom>
        </p:spPr>
        <p:txBody>
          <a:bodyPr vert="horz" wrap="square" lIns="0" tIns="0" rIns="0" bIns="0" rtlCol="0">
            <a:spAutoFit/>
          </a:bodyPr>
          <a:lstStyle/>
          <a:p>
            <a:pPr marL="474121" marR="6773" indent="-457189">
              <a:buFont typeface="Wingdings"/>
              <a:buChar char=""/>
              <a:tabLst>
                <a:tab pos="474121" algn="l"/>
              </a:tabLst>
            </a:pPr>
            <a:r>
              <a:rPr sz="2667" dirty="0">
                <a:solidFill>
                  <a:srgbClr val="0A111E"/>
                </a:solidFill>
                <a:latin typeface="Segoe UI Light"/>
                <a:cs typeface="Segoe UI Light"/>
              </a:rPr>
              <a:t>MVVM </a:t>
            </a:r>
            <a:r>
              <a:rPr sz="2667" spc="-7" dirty="0">
                <a:solidFill>
                  <a:srgbClr val="0A111E"/>
                </a:solidFill>
                <a:latin typeface="Segoe UI Light"/>
                <a:cs typeface="Segoe UI Light"/>
              </a:rPr>
              <a:t>is </a:t>
            </a:r>
            <a:r>
              <a:rPr sz="2667" dirty="0">
                <a:solidFill>
                  <a:srgbClr val="0A111E"/>
                </a:solidFill>
                <a:latin typeface="Segoe UI Light"/>
                <a:cs typeface="Segoe UI Light"/>
              </a:rPr>
              <a:t>a </a:t>
            </a:r>
            <a:r>
              <a:rPr sz="2667" spc="-7" dirty="0">
                <a:solidFill>
                  <a:srgbClr val="0A111E"/>
                </a:solidFill>
                <a:latin typeface="Segoe UI Light"/>
                <a:cs typeface="Segoe UI Light"/>
              </a:rPr>
              <a:t>layered,  </a:t>
            </a:r>
            <a:r>
              <a:rPr sz="2667" dirty="0">
                <a:solidFill>
                  <a:srgbClr val="0A111E"/>
                </a:solidFill>
                <a:latin typeface="Segoe UI Light"/>
                <a:cs typeface="Segoe UI Light"/>
              </a:rPr>
              <a:t>separated</a:t>
            </a:r>
            <a:r>
              <a:rPr sz="2667" spc="-133" dirty="0">
                <a:solidFill>
                  <a:srgbClr val="0A111E"/>
                </a:solidFill>
                <a:latin typeface="Segoe UI Light"/>
                <a:cs typeface="Segoe UI Light"/>
              </a:rPr>
              <a:t> </a:t>
            </a:r>
            <a:r>
              <a:rPr sz="2667" dirty="0">
                <a:solidFill>
                  <a:srgbClr val="0A111E"/>
                </a:solidFill>
                <a:latin typeface="Segoe UI Light"/>
                <a:cs typeface="Segoe UI Light"/>
              </a:rPr>
              <a:t>presentation  </a:t>
            </a:r>
            <a:r>
              <a:rPr sz="2667" spc="7" dirty="0">
                <a:solidFill>
                  <a:srgbClr val="0A111E"/>
                </a:solidFill>
                <a:latin typeface="Segoe UI Light"/>
                <a:cs typeface="Segoe UI Light"/>
              </a:rPr>
              <a:t>pattern </a:t>
            </a:r>
            <a:r>
              <a:rPr sz="2667" dirty="0">
                <a:solidFill>
                  <a:srgbClr val="0A111E"/>
                </a:solidFill>
                <a:latin typeface="Segoe UI Light"/>
                <a:cs typeface="Segoe UI Light"/>
              </a:rPr>
              <a:t>made </a:t>
            </a:r>
            <a:r>
              <a:rPr sz="2667" spc="-7" dirty="0">
                <a:solidFill>
                  <a:srgbClr val="0A111E"/>
                </a:solidFill>
                <a:latin typeface="Segoe UI Light"/>
                <a:cs typeface="Segoe UI Light"/>
              </a:rPr>
              <a:t>popular  </a:t>
            </a:r>
            <a:r>
              <a:rPr sz="2667" dirty="0">
                <a:solidFill>
                  <a:srgbClr val="0A111E"/>
                </a:solidFill>
                <a:latin typeface="Segoe UI Light"/>
                <a:cs typeface="Segoe UI Light"/>
              </a:rPr>
              <a:t>by XAML based UI  </a:t>
            </a:r>
            <a:r>
              <a:rPr sz="2667" spc="-13" dirty="0">
                <a:solidFill>
                  <a:srgbClr val="0A111E"/>
                </a:solidFill>
                <a:latin typeface="Segoe UI Light"/>
                <a:cs typeface="Segoe UI Light"/>
              </a:rPr>
              <a:t>where </a:t>
            </a:r>
            <a:r>
              <a:rPr sz="2667" dirty="0">
                <a:solidFill>
                  <a:srgbClr val="0A111E"/>
                </a:solidFill>
                <a:latin typeface="Segoe UI Light"/>
                <a:cs typeface="Segoe UI Light"/>
              </a:rPr>
              <a:t>a data </a:t>
            </a:r>
            <a:r>
              <a:rPr sz="2667" spc="-7" dirty="0">
                <a:solidFill>
                  <a:srgbClr val="0A111E"/>
                </a:solidFill>
                <a:latin typeface="Segoe UI Light"/>
                <a:cs typeface="Segoe UI Light"/>
              </a:rPr>
              <a:t>binding  </a:t>
            </a:r>
            <a:r>
              <a:rPr sz="2667" dirty="0">
                <a:solidFill>
                  <a:srgbClr val="0A111E"/>
                </a:solidFill>
                <a:latin typeface="Segoe UI Light"/>
                <a:cs typeface="Segoe UI Light"/>
              </a:rPr>
              <a:t>engine takes the </a:t>
            </a:r>
            <a:r>
              <a:rPr sz="2667" spc="-7" dirty="0">
                <a:solidFill>
                  <a:srgbClr val="0A111E"/>
                </a:solidFill>
                <a:latin typeface="Segoe UI Light"/>
                <a:cs typeface="Segoe UI Light"/>
              </a:rPr>
              <a:t>place  </a:t>
            </a:r>
            <a:r>
              <a:rPr sz="2667" spc="-33" dirty="0">
                <a:solidFill>
                  <a:srgbClr val="0A111E"/>
                </a:solidFill>
                <a:latin typeface="Segoe UI Light"/>
                <a:cs typeface="Segoe UI Light"/>
              </a:rPr>
              <a:t>of </a:t>
            </a:r>
            <a:r>
              <a:rPr sz="2667" dirty="0">
                <a:solidFill>
                  <a:srgbClr val="0A111E"/>
                </a:solidFill>
                <a:latin typeface="Segoe UI Light"/>
                <a:cs typeface="Segoe UI Light"/>
              </a:rPr>
              <a:t>the </a:t>
            </a:r>
            <a:r>
              <a:rPr sz="2667" spc="-7" dirty="0">
                <a:solidFill>
                  <a:srgbClr val="0A111E"/>
                </a:solidFill>
                <a:latin typeface="Segoe UI Light"/>
                <a:cs typeface="Segoe UI Light"/>
              </a:rPr>
              <a:t>controller </a:t>
            </a:r>
            <a:r>
              <a:rPr sz="2667" dirty="0">
                <a:solidFill>
                  <a:srgbClr val="0A111E"/>
                </a:solidFill>
                <a:latin typeface="Segoe UI Light"/>
                <a:cs typeface="Segoe UI Light"/>
              </a:rPr>
              <a:t>/  </a:t>
            </a:r>
            <a:r>
              <a:rPr sz="2667" spc="-7" dirty="0">
                <a:solidFill>
                  <a:srgbClr val="0A111E"/>
                </a:solidFill>
                <a:latin typeface="Segoe UI Light"/>
                <a:cs typeface="Segoe UI Light"/>
              </a:rPr>
              <a:t>presenter</a:t>
            </a:r>
            <a:endParaRPr sz="2667">
              <a:latin typeface="Segoe UI Light"/>
              <a:cs typeface="Segoe UI Light"/>
            </a:endParaRPr>
          </a:p>
        </p:txBody>
      </p:sp>
      <p:sp>
        <p:nvSpPr>
          <p:cNvPr id="19" name="object 6"/>
          <p:cNvSpPr txBox="1">
            <a:spLocks/>
          </p:cNvSpPr>
          <p:nvPr/>
        </p:nvSpPr>
        <p:spPr>
          <a:xfrm>
            <a:off x="303770" y="510537"/>
            <a:ext cx="10762825" cy="902876"/>
          </a:xfrm>
          <a:prstGeom prst="rect">
            <a:avLst/>
          </a:prstGeom>
        </p:spPr>
        <p:txBody>
          <a:bodyPr vert="horz" wrap="square" lIns="0" tIns="0" rIns="0" bIns="0" rtlCol="0">
            <a:spAutoFit/>
          </a:bodyPr>
          <a:lstStyle>
            <a:lvl1pPr algn="ctr" defTabSz="457200" rtl="0" eaLnBrk="1" latinLnBrk="0" hangingPunct="1">
              <a:spcBef>
                <a:spcPct val="0"/>
              </a:spcBef>
              <a:buNone/>
              <a:defRPr sz="4400" b="0" i="0" kern="1200">
                <a:solidFill>
                  <a:schemeClr val="tx1"/>
                </a:solidFill>
                <a:latin typeface="Helvetica Light"/>
                <a:ea typeface="+mj-ea"/>
                <a:cs typeface="Helvetica Light"/>
              </a:defRPr>
            </a:lvl1pPr>
          </a:lstStyle>
          <a:p>
            <a:pPr marL="16933"/>
            <a:r>
              <a:rPr lang="en-US" sz="5867" spc="-7"/>
              <a:t>Model-View-ViewModel</a:t>
            </a:r>
            <a:r>
              <a:rPr lang="en-US" sz="5867" spc="-13"/>
              <a:t> </a:t>
            </a:r>
            <a:r>
              <a:rPr lang="en-US" sz="5867" spc="-7"/>
              <a:t>(MVVM)</a:t>
            </a:r>
            <a:endParaRPr lang="en-US" sz="5867" spc="-7" dirty="0"/>
          </a:p>
        </p:txBody>
      </p:sp>
    </p:spTree>
    <p:extLst>
      <p:ext uri="{BB962C8B-B14F-4D97-AF65-F5344CB8AC3E}">
        <p14:creationId xmlns:p14="http://schemas.microsoft.com/office/powerpoint/2010/main" val="8673692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9168" y="1411143"/>
            <a:ext cx="10584179" cy="820866"/>
          </a:xfrm>
          <a:prstGeom prst="rect">
            <a:avLst/>
          </a:prstGeom>
        </p:spPr>
        <p:txBody>
          <a:bodyPr vert="horz" wrap="square" lIns="0" tIns="0" rIns="0" bIns="0" rtlCol="0">
            <a:spAutoFit/>
          </a:bodyPr>
          <a:lstStyle/>
          <a:p>
            <a:pPr marL="474121" marR="6773" indent="-457189">
              <a:buFont typeface="Wingdings"/>
              <a:buChar char=""/>
              <a:tabLst>
                <a:tab pos="474121" algn="l"/>
              </a:tabLst>
            </a:pPr>
            <a:r>
              <a:rPr sz="2667" dirty="0">
                <a:solidFill>
                  <a:srgbClr val="0A111E"/>
                </a:solidFill>
                <a:latin typeface="Segoe UI Light"/>
                <a:cs typeface="Segoe UI Light"/>
              </a:rPr>
              <a:t>Models </a:t>
            </a:r>
            <a:r>
              <a:rPr sz="2667" spc="7" dirty="0">
                <a:solidFill>
                  <a:srgbClr val="0A111E"/>
                </a:solidFill>
                <a:latin typeface="Segoe UI Light"/>
                <a:cs typeface="Segoe UI Light"/>
              </a:rPr>
              <a:t>manage the </a:t>
            </a:r>
            <a:r>
              <a:rPr sz="2667" dirty="0">
                <a:solidFill>
                  <a:srgbClr val="0A111E"/>
                </a:solidFill>
                <a:latin typeface="Segoe UI Light"/>
                <a:cs typeface="Segoe UI Light"/>
              </a:rPr>
              <a:t>application </a:t>
            </a:r>
            <a:r>
              <a:rPr sz="2667" spc="7" dirty="0">
                <a:solidFill>
                  <a:srgbClr val="0A111E"/>
                </a:solidFill>
                <a:latin typeface="Segoe UI Light"/>
                <a:cs typeface="Segoe UI Light"/>
              </a:rPr>
              <a:t>data </a:t>
            </a:r>
            <a:r>
              <a:rPr sz="2667" dirty="0">
                <a:solidFill>
                  <a:srgbClr val="0A111E"/>
                </a:solidFill>
                <a:latin typeface="Segoe UI Light"/>
                <a:cs typeface="Segoe UI Light"/>
              </a:rPr>
              <a:t>and may </a:t>
            </a:r>
            <a:r>
              <a:rPr sz="2667" spc="-7" dirty="0">
                <a:solidFill>
                  <a:srgbClr val="0A111E"/>
                </a:solidFill>
                <a:latin typeface="Segoe UI Light"/>
                <a:cs typeface="Segoe UI Light"/>
              </a:rPr>
              <a:t>include </a:t>
            </a:r>
            <a:r>
              <a:rPr sz="2667" dirty="0">
                <a:solidFill>
                  <a:srgbClr val="0A111E"/>
                </a:solidFill>
                <a:latin typeface="Segoe UI Light"/>
                <a:cs typeface="Segoe UI Light"/>
              </a:rPr>
              <a:t>any combination  </a:t>
            </a:r>
            <a:r>
              <a:rPr sz="2667" spc="-33" dirty="0">
                <a:solidFill>
                  <a:srgbClr val="0A111E"/>
                </a:solidFill>
                <a:latin typeface="Segoe UI Light"/>
                <a:cs typeface="Segoe UI Light"/>
              </a:rPr>
              <a:t>of </a:t>
            </a:r>
            <a:r>
              <a:rPr sz="2667" dirty="0">
                <a:solidFill>
                  <a:srgbClr val="0A111E"/>
                </a:solidFill>
                <a:latin typeface="Segoe UI Light"/>
                <a:cs typeface="Segoe UI Light"/>
              </a:rPr>
              <a:t>domain </a:t>
            </a:r>
            <a:r>
              <a:rPr sz="2667" spc="-7" dirty="0">
                <a:solidFill>
                  <a:srgbClr val="0A111E"/>
                </a:solidFill>
                <a:latin typeface="Segoe UI Light"/>
                <a:cs typeface="Segoe UI Light"/>
              </a:rPr>
              <a:t>logic, </a:t>
            </a:r>
            <a:r>
              <a:rPr sz="2667" dirty="0">
                <a:solidFill>
                  <a:srgbClr val="0A111E"/>
                </a:solidFill>
                <a:latin typeface="Segoe UI Light"/>
                <a:cs typeface="Segoe UI Light"/>
              </a:rPr>
              <a:t>persisted state and validation, </a:t>
            </a:r>
            <a:r>
              <a:rPr sz="2667" spc="-7" dirty="0">
                <a:solidFill>
                  <a:srgbClr val="0A111E"/>
                </a:solidFill>
                <a:latin typeface="Segoe UI Light"/>
                <a:cs typeface="Segoe UI Light"/>
              </a:rPr>
              <a:t>not necessarily in one  </a:t>
            </a:r>
            <a:r>
              <a:rPr sz="2667" dirty="0">
                <a:solidFill>
                  <a:srgbClr val="0A111E"/>
                </a:solidFill>
                <a:latin typeface="Segoe UI Light"/>
                <a:cs typeface="Segoe UI Light"/>
              </a:rPr>
              <a:t>object</a:t>
            </a:r>
            <a:endParaRPr sz="2667">
              <a:latin typeface="Segoe UI Light"/>
              <a:cs typeface="Segoe UI Light"/>
            </a:endParaRPr>
          </a:p>
        </p:txBody>
      </p:sp>
      <p:sp>
        <p:nvSpPr>
          <p:cNvPr id="3" name="object 3"/>
          <p:cNvSpPr txBox="1">
            <a:spLocks noGrp="1"/>
          </p:cNvSpPr>
          <p:nvPr>
            <p:ph type="title"/>
          </p:nvPr>
        </p:nvSpPr>
        <p:spPr>
          <a:xfrm>
            <a:off x="968181" y="254032"/>
            <a:ext cx="10718800" cy="677108"/>
          </a:xfrm>
          <a:prstGeom prst="rect">
            <a:avLst/>
          </a:prstGeom>
        </p:spPr>
        <p:txBody>
          <a:bodyPr vert="horz" wrap="square" lIns="0" tIns="0" rIns="0" bIns="0" rtlCol="0" anchor="ctr">
            <a:spAutoFit/>
          </a:bodyPr>
          <a:lstStyle/>
          <a:p>
            <a:pPr marL="16933">
              <a:lnSpc>
                <a:spcPct val="100000"/>
              </a:lnSpc>
            </a:pPr>
            <a:r>
              <a:rPr spc="-7" dirty="0"/>
              <a:t>What is </a:t>
            </a:r>
            <a:r>
              <a:rPr dirty="0"/>
              <a:t>the</a:t>
            </a:r>
            <a:r>
              <a:rPr spc="-87" dirty="0"/>
              <a:t> </a:t>
            </a:r>
            <a:r>
              <a:rPr spc="-7" dirty="0"/>
              <a:t>Model?</a:t>
            </a:r>
          </a:p>
        </p:txBody>
      </p:sp>
      <p:sp>
        <p:nvSpPr>
          <p:cNvPr id="4" name="object 4"/>
          <p:cNvSpPr/>
          <p:nvPr/>
        </p:nvSpPr>
        <p:spPr>
          <a:xfrm>
            <a:off x="3241988" y="2789855"/>
            <a:ext cx="8309187" cy="3406140"/>
          </a:xfrm>
          <a:custGeom>
            <a:avLst/>
            <a:gdLst/>
            <a:ahLst/>
            <a:cxnLst/>
            <a:rect l="l" t="t" r="r" b="b"/>
            <a:pathLst>
              <a:path w="6231890" h="2554604">
                <a:moveTo>
                  <a:pt x="0" y="2554224"/>
                </a:moveTo>
                <a:lnTo>
                  <a:pt x="6231636" y="2554224"/>
                </a:lnTo>
                <a:lnTo>
                  <a:pt x="6231636" y="0"/>
                </a:lnTo>
                <a:lnTo>
                  <a:pt x="0" y="0"/>
                </a:lnTo>
                <a:lnTo>
                  <a:pt x="0" y="2554224"/>
                </a:lnTo>
                <a:close/>
              </a:path>
            </a:pathLst>
          </a:custGeom>
          <a:ln w="9144">
            <a:solidFill>
              <a:srgbClr val="5F6D6E"/>
            </a:solidFill>
          </a:ln>
        </p:spPr>
        <p:txBody>
          <a:bodyPr wrap="square" lIns="0" tIns="0" rIns="0" bIns="0" rtlCol="0"/>
          <a:lstStyle/>
          <a:p>
            <a:endParaRPr sz="2400"/>
          </a:p>
        </p:txBody>
      </p:sp>
      <p:sp>
        <p:nvSpPr>
          <p:cNvPr id="5" name="object 5"/>
          <p:cNvSpPr txBox="1"/>
          <p:nvPr/>
        </p:nvSpPr>
        <p:spPr>
          <a:xfrm>
            <a:off x="3347822" y="2837100"/>
            <a:ext cx="8039100" cy="3282309"/>
          </a:xfrm>
          <a:prstGeom prst="rect">
            <a:avLst/>
          </a:prstGeom>
        </p:spPr>
        <p:txBody>
          <a:bodyPr vert="horz" wrap="square" lIns="0" tIns="0" rIns="0" bIns="0" rtlCol="0">
            <a:spAutoFit/>
          </a:bodyPr>
          <a:lstStyle/>
          <a:p>
            <a:pPr marL="16933"/>
            <a:r>
              <a:rPr sz="2133" spc="-13" dirty="0">
                <a:solidFill>
                  <a:srgbClr val="0000FF"/>
                </a:solidFill>
                <a:latin typeface="Consolas"/>
                <a:cs typeface="Consolas"/>
              </a:rPr>
              <a:t>public class</a:t>
            </a:r>
            <a:r>
              <a:rPr sz="2133" spc="-40" dirty="0">
                <a:solidFill>
                  <a:srgbClr val="0000FF"/>
                </a:solidFill>
                <a:latin typeface="Consolas"/>
                <a:cs typeface="Consolas"/>
              </a:rPr>
              <a:t> </a:t>
            </a:r>
            <a:r>
              <a:rPr sz="2133" spc="-13" dirty="0">
                <a:solidFill>
                  <a:srgbClr val="2B8FAE"/>
                </a:solidFill>
                <a:latin typeface="Consolas"/>
                <a:cs typeface="Consolas"/>
              </a:rPr>
              <a:t>Employee</a:t>
            </a:r>
            <a:endParaRPr sz="2133">
              <a:latin typeface="Consolas"/>
              <a:cs typeface="Consolas"/>
            </a:endParaRPr>
          </a:p>
          <a:p>
            <a:pPr marL="16933"/>
            <a:r>
              <a:rPr sz="2133" spc="-7" dirty="0">
                <a:latin typeface="Consolas"/>
                <a:cs typeface="Consolas"/>
              </a:rPr>
              <a:t>{</a:t>
            </a:r>
            <a:endParaRPr sz="2133">
              <a:latin typeface="Consolas"/>
              <a:cs typeface="Consolas"/>
            </a:endParaRPr>
          </a:p>
          <a:p>
            <a:pPr marL="462268" marR="2674552"/>
            <a:r>
              <a:rPr sz="2133" spc="-13" dirty="0">
                <a:solidFill>
                  <a:srgbClr val="0000FF"/>
                </a:solidFill>
                <a:latin typeface="Consolas"/>
                <a:cs typeface="Consolas"/>
              </a:rPr>
              <a:t>public int </a:t>
            </a:r>
            <a:r>
              <a:rPr sz="2133" spc="-7" dirty="0">
                <a:latin typeface="Consolas"/>
                <a:cs typeface="Consolas"/>
              </a:rPr>
              <a:t>Id { </a:t>
            </a:r>
            <a:r>
              <a:rPr sz="2133" spc="-7" dirty="0">
                <a:solidFill>
                  <a:srgbClr val="0000FF"/>
                </a:solidFill>
                <a:latin typeface="Consolas"/>
                <a:cs typeface="Consolas"/>
              </a:rPr>
              <a:t>get</a:t>
            </a:r>
            <a:r>
              <a:rPr sz="2133" spc="-7" dirty="0">
                <a:latin typeface="Consolas"/>
                <a:cs typeface="Consolas"/>
              </a:rPr>
              <a:t>; </a:t>
            </a:r>
            <a:r>
              <a:rPr sz="2133" spc="-13" dirty="0">
                <a:solidFill>
                  <a:srgbClr val="0000FF"/>
                </a:solidFill>
                <a:latin typeface="Consolas"/>
                <a:cs typeface="Consolas"/>
              </a:rPr>
              <a:t>set</a:t>
            </a:r>
            <a:r>
              <a:rPr sz="2133" spc="-13" dirty="0">
                <a:latin typeface="Consolas"/>
                <a:cs typeface="Consolas"/>
              </a:rPr>
              <a:t>; </a:t>
            </a:r>
            <a:r>
              <a:rPr sz="2133" spc="-7" dirty="0">
                <a:latin typeface="Consolas"/>
                <a:cs typeface="Consolas"/>
              </a:rPr>
              <a:t>}  </a:t>
            </a:r>
            <a:r>
              <a:rPr sz="2133" spc="-13" dirty="0">
                <a:solidFill>
                  <a:srgbClr val="0000FF"/>
                </a:solidFill>
                <a:latin typeface="Consolas"/>
                <a:cs typeface="Consolas"/>
              </a:rPr>
              <a:t>public string </a:t>
            </a:r>
            <a:r>
              <a:rPr sz="2133" spc="-13" dirty="0">
                <a:latin typeface="Consolas"/>
                <a:cs typeface="Consolas"/>
              </a:rPr>
              <a:t>Name </a:t>
            </a:r>
            <a:r>
              <a:rPr sz="2133" spc="-7" dirty="0">
                <a:latin typeface="Consolas"/>
                <a:cs typeface="Consolas"/>
              </a:rPr>
              <a:t>{ </a:t>
            </a:r>
            <a:r>
              <a:rPr sz="2133" spc="-13" dirty="0">
                <a:solidFill>
                  <a:srgbClr val="0000FF"/>
                </a:solidFill>
                <a:latin typeface="Consolas"/>
                <a:cs typeface="Consolas"/>
              </a:rPr>
              <a:t>get</a:t>
            </a:r>
            <a:r>
              <a:rPr sz="2133" spc="-13" dirty="0">
                <a:latin typeface="Consolas"/>
                <a:cs typeface="Consolas"/>
              </a:rPr>
              <a:t>; </a:t>
            </a:r>
            <a:r>
              <a:rPr sz="2133" spc="-13" dirty="0">
                <a:solidFill>
                  <a:srgbClr val="0000FF"/>
                </a:solidFill>
                <a:latin typeface="Consolas"/>
                <a:cs typeface="Consolas"/>
              </a:rPr>
              <a:t>set</a:t>
            </a:r>
            <a:r>
              <a:rPr sz="2133" spc="-13" dirty="0">
                <a:latin typeface="Consolas"/>
                <a:cs typeface="Consolas"/>
              </a:rPr>
              <a:t>; </a:t>
            </a:r>
            <a:r>
              <a:rPr sz="2133" spc="-7" dirty="0">
                <a:latin typeface="Consolas"/>
                <a:cs typeface="Consolas"/>
              </a:rPr>
              <a:t>}  </a:t>
            </a:r>
            <a:r>
              <a:rPr sz="2133" spc="-13" dirty="0">
                <a:solidFill>
                  <a:srgbClr val="0000FF"/>
                </a:solidFill>
                <a:latin typeface="Consolas"/>
                <a:cs typeface="Consolas"/>
              </a:rPr>
              <a:t>public string </a:t>
            </a:r>
            <a:r>
              <a:rPr sz="2133" spc="-13" dirty="0">
                <a:latin typeface="Consolas"/>
                <a:cs typeface="Consolas"/>
              </a:rPr>
              <a:t>Title </a:t>
            </a:r>
            <a:r>
              <a:rPr sz="2133" spc="-7" dirty="0">
                <a:latin typeface="Consolas"/>
                <a:cs typeface="Consolas"/>
              </a:rPr>
              <a:t>{ </a:t>
            </a:r>
            <a:r>
              <a:rPr sz="2133" spc="-13" dirty="0">
                <a:solidFill>
                  <a:srgbClr val="0000FF"/>
                </a:solidFill>
                <a:latin typeface="Consolas"/>
                <a:cs typeface="Consolas"/>
              </a:rPr>
              <a:t>get</a:t>
            </a:r>
            <a:r>
              <a:rPr sz="2133" spc="-13" dirty="0">
                <a:latin typeface="Consolas"/>
                <a:cs typeface="Consolas"/>
              </a:rPr>
              <a:t>; </a:t>
            </a:r>
            <a:r>
              <a:rPr sz="2133" spc="-13" dirty="0">
                <a:solidFill>
                  <a:srgbClr val="0000FF"/>
                </a:solidFill>
                <a:latin typeface="Consolas"/>
                <a:cs typeface="Consolas"/>
              </a:rPr>
              <a:t>set</a:t>
            </a:r>
            <a:r>
              <a:rPr sz="2133" spc="-13" dirty="0">
                <a:latin typeface="Consolas"/>
                <a:cs typeface="Consolas"/>
              </a:rPr>
              <a:t>;</a:t>
            </a:r>
            <a:r>
              <a:rPr sz="2133" spc="-20" dirty="0">
                <a:latin typeface="Consolas"/>
                <a:cs typeface="Consolas"/>
              </a:rPr>
              <a:t> </a:t>
            </a:r>
            <a:r>
              <a:rPr sz="2133" spc="-7" dirty="0">
                <a:latin typeface="Consolas"/>
                <a:cs typeface="Consolas"/>
              </a:rPr>
              <a:t>}</a:t>
            </a:r>
            <a:endParaRPr sz="2133">
              <a:latin typeface="Consolas"/>
              <a:cs typeface="Consolas"/>
            </a:endParaRPr>
          </a:p>
          <a:p>
            <a:pPr marL="462268" marR="1784729"/>
            <a:r>
              <a:rPr sz="2133" spc="-7" dirty="0">
                <a:solidFill>
                  <a:srgbClr val="0000FF"/>
                </a:solidFill>
                <a:latin typeface="Consolas"/>
                <a:cs typeface="Consolas"/>
              </a:rPr>
              <a:t>public </a:t>
            </a:r>
            <a:r>
              <a:rPr sz="2133" spc="-13" dirty="0">
                <a:solidFill>
                  <a:srgbClr val="2B8FAE"/>
                </a:solidFill>
                <a:latin typeface="Consolas"/>
                <a:cs typeface="Consolas"/>
              </a:rPr>
              <a:t>DateTime </a:t>
            </a:r>
            <a:r>
              <a:rPr sz="2133" spc="-13" dirty="0">
                <a:latin typeface="Consolas"/>
                <a:cs typeface="Consolas"/>
              </a:rPr>
              <a:t>HireDate </a:t>
            </a:r>
            <a:r>
              <a:rPr sz="2133" spc="-7" dirty="0">
                <a:latin typeface="Consolas"/>
                <a:cs typeface="Consolas"/>
              </a:rPr>
              <a:t>{ </a:t>
            </a:r>
            <a:r>
              <a:rPr sz="2133" spc="-7" dirty="0">
                <a:solidFill>
                  <a:srgbClr val="0000FF"/>
                </a:solidFill>
                <a:latin typeface="Consolas"/>
                <a:cs typeface="Consolas"/>
              </a:rPr>
              <a:t>get</a:t>
            </a:r>
            <a:r>
              <a:rPr sz="2133" spc="-7" dirty="0">
                <a:latin typeface="Consolas"/>
                <a:cs typeface="Consolas"/>
              </a:rPr>
              <a:t>; </a:t>
            </a:r>
            <a:r>
              <a:rPr sz="2133" spc="-7" dirty="0">
                <a:solidFill>
                  <a:srgbClr val="0000FF"/>
                </a:solidFill>
                <a:latin typeface="Consolas"/>
                <a:cs typeface="Consolas"/>
              </a:rPr>
              <a:t>set</a:t>
            </a:r>
            <a:r>
              <a:rPr sz="2133" spc="-7" dirty="0">
                <a:latin typeface="Consolas"/>
                <a:cs typeface="Consolas"/>
              </a:rPr>
              <a:t>; }  </a:t>
            </a:r>
            <a:r>
              <a:rPr sz="2133" spc="-13" dirty="0">
                <a:solidFill>
                  <a:srgbClr val="0000FF"/>
                </a:solidFill>
                <a:latin typeface="Consolas"/>
                <a:cs typeface="Consolas"/>
              </a:rPr>
              <a:t>public int </a:t>
            </a:r>
            <a:r>
              <a:rPr sz="2133" spc="-13" dirty="0">
                <a:latin typeface="Consolas"/>
                <a:cs typeface="Consolas"/>
              </a:rPr>
              <a:t>Supervisor </a:t>
            </a:r>
            <a:r>
              <a:rPr sz="2133" spc="-7" dirty="0">
                <a:latin typeface="Consolas"/>
                <a:cs typeface="Consolas"/>
              </a:rPr>
              <a:t>{ </a:t>
            </a:r>
            <a:r>
              <a:rPr sz="2133" spc="-13" dirty="0">
                <a:solidFill>
                  <a:srgbClr val="0000FF"/>
                </a:solidFill>
                <a:latin typeface="Consolas"/>
                <a:cs typeface="Consolas"/>
              </a:rPr>
              <a:t>get</a:t>
            </a:r>
            <a:r>
              <a:rPr sz="2133" spc="-13" dirty="0">
                <a:latin typeface="Consolas"/>
                <a:cs typeface="Consolas"/>
              </a:rPr>
              <a:t>; </a:t>
            </a:r>
            <a:r>
              <a:rPr sz="2133" spc="-13" dirty="0">
                <a:solidFill>
                  <a:srgbClr val="0000FF"/>
                </a:solidFill>
                <a:latin typeface="Consolas"/>
                <a:cs typeface="Consolas"/>
              </a:rPr>
              <a:t>set</a:t>
            </a:r>
            <a:r>
              <a:rPr sz="2133" spc="-13" dirty="0">
                <a:latin typeface="Consolas"/>
                <a:cs typeface="Consolas"/>
              </a:rPr>
              <a:t>; </a:t>
            </a:r>
            <a:r>
              <a:rPr sz="2133" spc="-7" dirty="0">
                <a:latin typeface="Consolas"/>
                <a:cs typeface="Consolas"/>
              </a:rPr>
              <a:t>}  </a:t>
            </a:r>
            <a:r>
              <a:rPr sz="2133" spc="-13" dirty="0">
                <a:solidFill>
                  <a:srgbClr val="0000FF"/>
                </a:solidFill>
                <a:latin typeface="Consolas"/>
                <a:cs typeface="Consolas"/>
              </a:rPr>
              <a:t>public static </a:t>
            </a:r>
            <a:r>
              <a:rPr sz="2133" spc="-13" dirty="0">
                <a:solidFill>
                  <a:srgbClr val="2B8FAE"/>
                </a:solidFill>
                <a:latin typeface="Consolas"/>
                <a:cs typeface="Consolas"/>
              </a:rPr>
              <a:t>Employee </a:t>
            </a:r>
            <a:r>
              <a:rPr sz="2133" spc="-13" dirty="0">
                <a:latin typeface="Consolas"/>
                <a:cs typeface="Consolas"/>
              </a:rPr>
              <a:t>GetById(</a:t>
            </a:r>
            <a:r>
              <a:rPr sz="2133" spc="-13" dirty="0">
                <a:solidFill>
                  <a:srgbClr val="0000FF"/>
                </a:solidFill>
                <a:latin typeface="Consolas"/>
                <a:cs typeface="Consolas"/>
              </a:rPr>
              <a:t>int</a:t>
            </a:r>
            <a:r>
              <a:rPr sz="2133" spc="27" dirty="0">
                <a:solidFill>
                  <a:srgbClr val="0000FF"/>
                </a:solidFill>
                <a:latin typeface="Consolas"/>
                <a:cs typeface="Consolas"/>
              </a:rPr>
              <a:t> </a:t>
            </a:r>
            <a:r>
              <a:rPr sz="2133" spc="-13" dirty="0">
                <a:latin typeface="Consolas"/>
                <a:cs typeface="Consolas"/>
              </a:rPr>
              <a:t>id);</a:t>
            </a:r>
            <a:endParaRPr sz="2133">
              <a:latin typeface="Consolas"/>
              <a:cs typeface="Consolas"/>
            </a:endParaRPr>
          </a:p>
          <a:p>
            <a:pPr marL="462268"/>
            <a:r>
              <a:rPr sz="2133" spc="-13" dirty="0">
                <a:solidFill>
                  <a:srgbClr val="0000FF"/>
                </a:solidFill>
                <a:latin typeface="Consolas"/>
                <a:cs typeface="Consolas"/>
              </a:rPr>
              <a:t>public static void </a:t>
            </a:r>
            <a:r>
              <a:rPr sz="2133" spc="-13" dirty="0">
                <a:latin typeface="Consolas"/>
                <a:cs typeface="Consolas"/>
              </a:rPr>
              <a:t>UpdateRecord(</a:t>
            </a:r>
            <a:r>
              <a:rPr sz="2133" spc="-13" dirty="0">
                <a:solidFill>
                  <a:srgbClr val="2B8FAE"/>
                </a:solidFill>
                <a:latin typeface="Consolas"/>
                <a:cs typeface="Consolas"/>
              </a:rPr>
              <a:t>Employee</a:t>
            </a:r>
            <a:r>
              <a:rPr sz="2133" spc="113" dirty="0">
                <a:solidFill>
                  <a:srgbClr val="2B8FAE"/>
                </a:solidFill>
                <a:latin typeface="Consolas"/>
                <a:cs typeface="Consolas"/>
              </a:rPr>
              <a:t> </a:t>
            </a:r>
            <a:r>
              <a:rPr sz="2133" spc="-13" dirty="0">
                <a:latin typeface="Consolas"/>
                <a:cs typeface="Consolas"/>
              </a:rPr>
              <a:t>employee);</a:t>
            </a:r>
            <a:endParaRPr sz="2133">
              <a:latin typeface="Consolas"/>
              <a:cs typeface="Consolas"/>
            </a:endParaRPr>
          </a:p>
          <a:p>
            <a:pPr marL="16933"/>
            <a:r>
              <a:rPr sz="2133" spc="-7" dirty="0">
                <a:latin typeface="Consolas"/>
                <a:cs typeface="Consolas"/>
              </a:rPr>
              <a:t>}</a:t>
            </a:r>
            <a:endParaRPr sz="2133">
              <a:latin typeface="Consolas"/>
              <a:cs typeface="Consolas"/>
            </a:endParaRPr>
          </a:p>
        </p:txBody>
      </p:sp>
      <p:sp>
        <p:nvSpPr>
          <p:cNvPr id="6" name="object 6"/>
          <p:cNvSpPr/>
          <p:nvPr/>
        </p:nvSpPr>
        <p:spPr>
          <a:xfrm>
            <a:off x="364677" y="2962576"/>
            <a:ext cx="3133513" cy="3117427"/>
          </a:xfrm>
          <a:custGeom>
            <a:avLst/>
            <a:gdLst/>
            <a:ahLst/>
            <a:cxnLst/>
            <a:rect l="l" t="t" r="r" b="b"/>
            <a:pathLst>
              <a:path w="2350135" h="2338070">
                <a:moveTo>
                  <a:pt x="1955291" y="0"/>
                </a:moveTo>
                <a:lnTo>
                  <a:pt x="0" y="0"/>
                </a:lnTo>
                <a:lnTo>
                  <a:pt x="0" y="2337816"/>
                </a:lnTo>
                <a:lnTo>
                  <a:pt x="1955291" y="2337816"/>
                </a:lnTo>
                <a:lnTo>
                  <a:pt x="1955291" y="1948179"/>
                </a:lnTo>
                <a:lnTo>
                  <a:pt x="2263238" y="1363726"/>
                </a:lnTo>
                <a:lnTo>
                  <a:pt x="1955291" y="1363726"/>
                </a:lnTo>
                <a:lnTo>
                  <a:pt x="1955291" y="0"/>
                </a:lnTo>
                <a:close/>
              </a:path>
              <a:path w="2350135" h="2338070">
                <a:moveTo>
                  <a:pt x="2349627" y="1199769"/>
                </a:moveTo>
                <a:lnTo>
                  <a:pt x="1955291" y="1363726"/>
                </a:lnTo>
                <a:lnTo>
                  <a:pt x="2263238" y="1363726"/>
                </a:lnTo>
                <a:lnTo>
                  <a:pt x="2349627" y="1199769"/>
                </a:lnTo>
                <a:close/>
              </a:path>
            </a:pathLst>
          </a:custGeom>
          <a:solidFill>
            <a:srgbClr val="154269"/>
          </a:solidFill>
        </p:spPr>
        <p:txBody>
          <a:bodyPr wrap="square" lIns="0" tIns="0" rIns="0" bIns="0" rtlCol="0"/>
          <a:lstStyle/>
          <a:p>
            <a:endParaRPr sz="2400"/>
          </a:p>
        </p:txBody>
      </p:sp>
      <p:sp>
        <p:nvSpPr>
          <p:cNvPr id="7" name="object 7"/>
          <p:cNvSpPr txBox="1"/>
          <p:nvPr/>
        </p:nvSpPr>
        <p:spPr>
          <a:xfrm>
            <a:off x="469258" y="3051138"/>
            <a:ext cx="2160693" cy="2954655"/>
          </a:xfrm>
          <a:prstGeom prst="rect">
            <a:avLst/>
          </a:prstGeom>
        </p:spPr>
        <p:txBody>
          <a:bodyPr vert="horz" wrap="square" lIns="0" tIns="0" rIns="0" bIns="0" rtlCol="0">
            <a:spAutoFit/>
          </a:bodyPr>
          <a:lstStyle/>
          <a:p>
            <a:pPr marL="16933" marR="6773"/>
            <a:r>
              <a:rPr sz="2400" dirty="0">
                <a:solidFill>
                  <a:srgbClr val="FFFFFF"/>
                </a:solidFill>
                <a:latin typeface="Segoe UI Light"/>
                <a:cs typeface="Segoe UI Light"/>
              </a:rPr>
              <a:t>Models </a:t>
            </a:r>
            <a:r>
              <a:rPr sz="2400" spc="-20" dirty="0">
                <a:solidFill>
                  <a:srgbClr val="FFFFFF"/>
                </a:solidFill>
                <a:latin typeface="Segoe UI Light"/>
                <a:cs typeface="Segoe UI Light"/>
              </a:rPr>
              <a:t>are  </a:t>
            </a:r>
            <a:r>
              <a:rPr sz="2400" spc="-7" dirty="0">
                <a:solidFill>
                  <a:srgbClr val="FFFFFF"/>
                </a:solidFill>
                <a:latin typeface="Segoe UI Light"/>
                <a:cs typeface="Segoe UI Light"/>
              </a:rPr>
              <a:t>intended </a:t>
            </a:r>
            <a:r>
              <a:rPr sz="2400" dirty="0">
                <a:solidFill>
                  <a:srgbClr val="FFFFFF"/>
                </a:solidFill>
                <a:latin typeface="Segoe UI Light"/>
                <a:cs typeface="Segoe UI Light"/>
              </a:rPr>
              <a:t>to </a:t>
            </a:r>
            <a:r>
              <a:rPr sz="2400" spc="-7" dirty="0">
                <a:solidFill>
                  <a:srgbClr val="FFFFFF"/>
                </a:solidFill>
                <a:latin typeface="Segoe UI Light"/>
                <a:cs typeface="Segoe UI Light"/>
              </a:rPr>
              <a:t>be  shared across  </a:t>
            </a:r>
            <a:r>
              <a:rPr sz="2400" dirty="0">
                <a:solidFill>
                  <a:srgbClr val="FFFFFF"/>
                </a:solidFill>
                <a:latin typeface="Segoe UI Light"/>
                <a:cs typeface="Segoe UI Light"/>
              </a:rPr>
              <a:t>platforms </a:t>
            </a:r>
            <a:r>
              <a:rPr sz="2400" spc="-7" dirty="0">
                <a:solidFill>
                  <a:srgbClr val="FFFFFF"/>
                </a:solidFill>
                <a:latin typeface="Segoe UI Light"/>
                <a:cs typeface="Segoe UI Light"/>
              </a:rPr>
              <a:t>and  should not  depend on  pla</a:t>
            </a:r>
            <a:r>
              <a:rPr sz="2400" spc="7" dirty="0">
                <a:solidFill>
                  <a:srgbClr val="FFFFFF"/>
                </a:solidFill>
                <a:latin typeface="Segoe UI Light"/>
                <a:cs typeface="Segoe UI Light"/>
              </a:rPr>
              <a:t>t</a:t>
            </a:r>
            <a:r>
              <a:rPr sz="2400" dirty="0">
                <a:solidFill>
                  <a:srgbClr val="FFFFFF"/>
                </a:solidFill>
                <a:latin typeface="Segoe UI Light"/>
                <a:cs typeface="Segoe UI Light"/>
              </a:rPr>
              <a:t>f</a:t>
            </a:r>
            <a:r>
              <a:rPr sz="2400" spc="-13" dirty="0">
                <a:solidFill>
                  <a:srgbClr val="FFFFFF"/>
                </a:solidFill>
                <a:latin typeface="Segoe UI Light"/>
                <a:cs typeface="Segoe UI Light"/>
              </a:rPr>
              <a:t>o</a:t>
            </a:r>
            <a:r>
              <a:rPr sz="2400" dirty="0">
                <a:solidFill>
                  <a:srgbClr val="FFFFFF"/>
                </a:solidFill>
                <a:latin typeface="Segoe UI Light"/>
                <a:cs typeface="Segoe UI Light"/>
              </a:rPr>
              <a:t>rm</a:t>
            </a:r>
            <a:r>
              <a:rPr sz="2400" spc="7" dirty="0">
                <a:solidFill>
                  <a:srgbClr val="FFFFFF"/>
                </a:solidFill>
                <a:latin typeface="Segoe UI Light"/>
                <a:cs typeface="Segoe UI Light"/>
              </a:rPr>
              <a:t>-</a:t>
            </a:r>
            <a:r>
              <a:rPr sz="2400" spc="-7" dirty="0">
                <a:solidFill>
                  <a:srgbClr val="FFFFFF"/>
                </a:solidFill>
                <a:latin typeface="Segoe UI Light"/>
                <a:cs typeface="Segoe UI Light"/>
              </a:rPr>
              <a:t>spe</a:t>
            </a:r>
            <a:r>
              <a:rPr sz="2400" dirty="0">
                <a:solidFill>
                  <a:srgbClr val="FFFFFF"/>
                </a:solidFill>
                <a:latin typeface="Segoe UI Light"/>
                <a:cs typeface="Segoe UI Light"/>
              </a:rPr>
              <a:t>c</a:t>
            </a:r>
            <a:r>
              <a:rPr sz="2400" spc="-7" dirty="0">
                <a:solidFill>
                  <a:srgbClr val="FFFFFF"/>
                </a:solidFill>
                <a:latin typeface="Segoe UI Light"/>
                <a:cs typeface="Segoe UI Light"/>
              </a:rPr>
              <a:t>ific  features</a:t>
            </a:r>
            <a:endParaRPr sz="2400">
              <a:latin typeface="Segoe UI Light"/>
              <a:cs typeface="Segoe UI Light"/>
            </a:endParaRPr>
          </a:p>
        </p:txBody>
      </p:sp>
    </p:spTree>
    <p:extLst>
      <p:ext uri="{BB962C8B-B14F-4D97-AF65-F5344CB8AC3E}">
        <p14:creationId xmlns:p14="http://schemas.microsoft.com/office/powerpoint/2010/main" val="7567284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62191" y="1472776"/>
            <a:ext cx="0" cy="4267200"/>
          </a:xfrm>
          <a:custGeom>
            <a:avLst/>
            <a:gdLst/>
            <a:ahLst/>
            <a:cxnLst/>
            <a:rect l="l" t="t" r="r" b="b"/>
            <a:pathLst>
              <a:path h="3200400">
                <a:moveTo>
                  <a:pt x="0" y="0"/>
                </a:moveTo>
                <a:lnTo>
                  <a:pt x="0" y="3200400"/>
                </a:lnTo>
              </a:path>
            </a:pathLst>
          </a:custGeom>
          <a:ln w="9144">
            <a:solidFill>
              <a:srgbClr val="2481D2"/>
            </a:solidFill>
          </a:ln>
        </p:spPr>
        <p:txBody>
          <a:bodyPr wrap="square" lIns="0" tIns="0" rIns="0" bIns="0" rtlCol="0"/>
          <a:lstStyle/>
          <a:p>
            <a:endParaRPr sz="2400"/>
          </a:p>
        </p:txBody>
      </p:sp>
      <p:sp>
        <p:nvSpPr>
          <p:cNvPr id="3" name="object 3"/>
          <p:cNvSpPr/>
          <p:nvPr/>
        </p:nvSpPr>
        <p:spPr>
          <a:xfrm>
            <a:off x="0" y="6962055"/>
            <a:ext cx="12192000" cy="0"/>
          </a:xfrm>
          <a:custGeom>
            <a:avLst/>
            <a:gdLst/>
            <a:ahLst/>
            <a:cxnLst/>
            <a:rect l="l" t="t" r="r" b="b"/>
            <a:pathLst>
              <a:path w="9144000">
                <a:moveTo>
                  <a:pt x="0" y="0"/>
                </a:moveTo>
                <a:lnTo>
                  <a:pt x="9144000" y="0"/>
                </a:lnTo>
              </a:path>
            </a:pathLst>
          </a:custGeom>
          <a:ln w="45720">
            <a:solidFill>
              <a:srgbClr val="2A84D2"/>
            </a:solidFill>
          </a:ln>
        </p:spPr>
        <p:txBody>
          <a:bodyPr wrap="square" lIns="0" tIns="0" rIns="0" bIns="0" rtlCol="0"/>
          <a:lstStyle/>
          <a:p>
            <a:endParaRPr sz="2400"/>
          </a:p>
        </p:txBody>
      </p:sp>
      <p:sp>
        <p:nvSpPr>
          <p:cNvPr id="6" name="object 6"/>
          <p:cNvSpPr txBox="1"/>
          <p:nvPr/>
        </p:nvSpPr>
        <p:spPr>
          <a:xfrm>
            <a:off x="744331" y="1524592"/>
            <a:ext cx="5367867" cy="4063228"/>
          </a:xfrm>
          <a:prstGeom prst="rect">
            <a:avLst/>
          </a:prstGeom>
        </p:spPr>
        <p:txBody>
          <a:bodyPr vert="horz" wrap="square" lIns="0" tIns="0" rIns="0" bIns="0" rtlCol="0">
            <a:spAutoFit/>
          </a:bodyPr>
          <a:lstStyle/>
          <a:p>
            <a:pPr marL="474121" marR="267540" indent="-457189">
              <a:buFont typeface="Wingdings"/>
              <a:buChar char=""/>
              <a:tabLst>
                <a:tab pos="474121" algn="l"/>
              </a:tabLst>
            </a:pPr>
            <a:r>
              <a:rPr sz="2667" dirty="0">
                <a:solidFill>
                  <a:srgbClr val="0A111E"/>
                </a:solidFill>
                <a:latin typeface="Segoe UI Light"/>
                <a:cs typeface="Segoe UI Light"/>
              </a:rPr>
              <a:t>View </a:t>
            </a:r>
            <a:r>
              <a:rPr sz="2667" spc="-7" dirty="0">
                <a:solidFill>
                  <a:srgbClr val="0A111E"/>
                </a:solidFill>
                <a:latin typeface="Segoe UI Light"/>
                <a:cs typeface="Segoe UI Light"/>
              </a:rPr>
              <a:t>presents </a:t>
            </a:r>
            <a:r>
              <a:rPr sz="2667" dirty="0">
                <a:solidFill>
                  <a:srgbClr val="0A111E"/>
                </a:solidFill>
                <a:latin typeface="Segoe UI Light"/>
                <a:cs typeface="Segoe UI Light"/>
              </a:rPr>
              <a:t>the </a:t>
            </a:r>
            <a:r>
              <a:rPr sz="2667" spc="-7" dirty="0">
                <a:solidFill>
                  <a:srgbClr val="0A111E"/>
                </a:solidFill>
                <a:latin typeface="Segoe UI Light"/>
                <a:cs typeface="Segoe UI Light"/>
              </a:rPr>
              <a:t>information </a:t>
            </a:r>
            <a:r>
              <a:rPr sz="2667" dirty="0">
                <a:solidFill>
                  <a:srgbClr val="0A111E"/>
                </a:solidFill>
                <a:latin typeface="Segoe UI Light"/>
                <a:cs typeface="Segoe UI Light"/>
              </a:rPr>
              <a:t>to  the </a:t>
            </a:r>
            <a:r>
              <a:rPr sz="2667" spc="-7" dirty="0">
                <a:solidFill>
                  <a:srgbClr val="0A111E"/>
                </a:solidFill>
                <a:latin typeface="Segoe UI Light"/>
                <a:cs typeface="Segoe UI Light"/>
              </a:rPr>
              <a:t>user in </a:t>
            </a:r>
            <a:r>
              <a:rPr sz="2667" dirty="0">
                <a:solidFill>
                  <a:srgbClr val="0A111E"/>
                </a:solidFill>
                <a:latin typeface="Segoe UI Light"/>
                <a:cs typeface="Segoe UI Light"/>
              </a:rPr>
              <a:t>a platform-specific  </a:t>
            </a:r>
            <a:r>
              <a:rPr sz="2667" spc="-7" dirty="0">
                <a:solidFill>
                  <a:srgbClr val="0A111E"/>
                </a:solidFill>
                <a:latin typeface="Segoe UI Light"/>
                <a:cs typeface="Segoe UI Light"/>
              </a:rPr>
              <a:t>fashion</a:t>
            </a:r>
            <a:endParaRPr sz="2667">
              <a:latin typeface="Segoe UI Light"/>
              <a:cs typeface="Segoe UI Light"/>
            </a:endParaRPr>
          </a:p>
          <a:p>
            <a:pPr>
              <a:spcBef>
                <a:spcPts val="33"/>
              </a:spcBef>
              <a:buClr>
                <a:srgbClr val="0A111E"/>
              </a:buClr>
              <a:buFont typeface="Wingdings"/>
              <a:buChar char=""/>
            </a:pPr>
            <a:endParaRPr sz="3867">
              <a:latin typeface="Times New Roman"/>
              <a:cs typeface="Times New Roman"/>
            </a:endParaRPr>
          </a:p>
          <a:p>
            <a:pPr marL="474121" marR="6773" indent="-457189">
              <a:buFont typeface="Wingdings"/>
              <a:buChar char=""/>
              <a:tabLst>
                <a:tab pos="474121" algn="l"/>
              </a:tabLst>
            </a:pPr>
            <a:r>
              <a:rPr sz="2667" spc="-7" dirty="0">
                <a:solidFill>
                  <a:srgbClr val="0A111E"/>
                </a:solidFill>
                <a:latin typeface="Segoe UI Light"/>
                <a:cs typeface="Segoe UI Light"/>
              </a:rPr>
              <a:t>Should </a:t>
            </a:r>
            <a:r>
              <a:rPr sz="2667" u="sng" spc="-7" dirty="0">
                <a:solidFill>
                  <a:srgbClr val="0A111E"/>
                </a:solidFill>
                <a:latin typeface="Segoe UI Light"/>
                <a:cs typeface="Segoe UI Light"/>
              </a:rPr>
              <a:t>not </a:t>
            </a:r>
            <a:r>
              <a:rPr sz="2667" dirty="0">
                <a:solidFill>
                  <a:srgbClr val="0A111E"/>
                </a:solidFill>
                <a:latin typeface="Segoe UI Light"/>
                <a:cs typeface="Segoe UI Light"/>
              </a:rPr>
              <a:t>contain code you want  to </a:t>
            </a:r>
            <a:r>
              <a:rPr sz="2667" spc="-7" dirty="0">
                <a:solidFill>
                  <a:srgbClr val="0A111E"/>
                </a:solidFill>
                <a:latin typeface="Segoe UI Light"/>
                <a:cs typeface="Segoe UI Light"/>
              </a:rPr>
              <a:t>unit</a:t>
            </a:r>
            <a:r>
              <a:rPr sz="2667" spc="-80" dirty="0">
                <a:solidFill>
                  <a:srgbClr val="0A111E"/>
                </a:solidFill>
                <a:latin typeface="Segoe UI Light"/>
                <a:cs typeface="Segoe UI Light"/>
              </a:rPr>
              <a:t> </a:t>
            </a:r>
            <a:r>
              <a:rPr sz="2667" dirty="0">
                <a:solidFill>
                  <a:srgbClr val="0A111E"/>
                </a:solidFill>
                <a:latin typeface="Segoe UI Light"/>
                <a:cs typeface="Segoe UI Light"/>
              </a:rPr>
              <a:t>test</a:t>
            </a:r>
            <a:endParaRPr sz="2667">
              <a:latin typeface="Segoe UI Light"/>
              <a:cs typeface="Segoe UI Light"/>
            </a:endParaRPr>
          </a:p>
          <a:p>
            <a:pPr>
              <a:spcBef>
                <a:spcPts val="33"/>
              </a:spcBef>
              <a:buClr>
                <a:srgbClr val="0A111E"/>
              </a:buClr>
              <a:buFont typeface="Wingdings"/>
              <a:buChar char=""/>
            </a:pPr>
            <a:endParaRPr sz="3867">
              <a:latin typeface="Times New Roman"/>
              <a:cs typeface="Times New Roman"/>
            </a:endParaRPr>
          </a:p>
          <a:p>
            <a:pPr marL="474121" marR="75351" indent="-457189">
              <a:buFont typeface="Wingdings"/>
              <a:buChar char=""/>
              <a:tabLst>
                <a:tab pos="474121" algn="l"/>
              </a:tabLst>
            </a:pPr>
            <a:r>
              <a:rPr sz="2667" spc="13" dirty="0">
                <a:solidFill>
                  <a:srgbClr val="0A111E"/>
                </a:solidFill>
                <a:latin typeface="Segoe UI Light"/>
                <a:cs typeface="Segoe UI Light"/>
              </a:rPr>
              <a:t>Everything </a:t>
            </a:r>
            <a:r>
              <a:rPr sz="2667" i="1" dirty="0">
                <a:solidFill>
                  <a:srgbClr val="0A111E"/>
                </a:solidFill>
                <a:latin typeface="Segoe UI Light"/>
                <a:cs typeface="Segoe UI Light"/>
              </a:rPr>
              <a:t>visual </a:t>
            </a:r>
            <a:r>
              <a:rPr sz="2667" spc="-7" dirty="0">
                <a:solidFill>
                  <a:srgbClr val="0A111E"/>
                </a:solidFill>
                <a:latin typeface="Segoe UI Light"/>
                <a:cs typeface="Segoe UI Light"/>
              </a:rPr>
              <a:t>should </a:t>
            </a:r>
            <a:r>
              <a:rPr sz="2667" dirty="0">
                <a:solidFill>
                  <a:srgbClr val="0A111E"/>
                </a:solidFill>
                <a:latin typeface="Segoe UI Light"/>
                <a:cs typeface="Segoe UI Light"/>
              </a:rPr>
              <a:t>be  managed </a:t>
            </a:r>
            <a:r>
              <a:rPr sz="2667" spc="-20" dirty="0">
                <a:solidFill>
                  <a:srgbClr val="0A111E"/>
                </a:solidFill>
                <a:latin typeface="Segoe UI Light"/>
                <a:cs typeface="Segoe UI Light"/>
              </a:rPr>
              <a:t>here </a:t>
            </a:r>
            <a:r>
              <a:rPr sz="2667" dirty="0">
                <a:solidFill>
                  <a:srgbClr val="0A111E"/>
                </a:solidFill>
                <a:latin typeface="Segoe UI Light"/>
                <a:cs typeface="Segoe UI Light"/>
              </a:rPr>
              <a:t>– fonts, colors,</a:t>
            </a:r>
            <a:r>
              <a:rPr sz="2667" spc="-33" dirty="0">
                <a:solidFill>
                  <a:srgbClr val="0A111E"/>
                </a:solidFill>
                <a:latin typeface="Segoe UI Light"/>
                <a:cs typeface="Segoe UI Light"/>
              </a:rPr>
              <a:t> </a:t>
            </a:r>
            <a:r>
              <a:rPr sz="2667" dirty="0">
                <a:solidFill>
                  <a:srgbClr val="0A111E"/>
                </a:solidFill>
                <a:latin typeface="Segoe UI Light"/>
                <a:cs typeface="Segoe UI Light"/>
              </a:rPr>
              <a:t>etc.</a:t>
            </a:r>
            <a:endParaRPr sz="2667">
              <a:latin typeface="Segoe UI Light"/>
              <a:cs typeface="Segoe UI Light"/>
            </a:endParaRPr>
          </a:p>
        </p:txBody>
      </p:sp>
      <p:sp>
        <p:nvSpPr>
          <p:cNvPr id="7" name="object 7"/>
          <p:cNvSpPr txBox="1">
            <a:spLocks noGrp="1"/>
          </p:cNvSpPr>
          <p:nvPr>
            <p:ph type="title"/>
          </p:nvPr>
        </p:nvSpPr>
        <p:spPr>
          <a:xfrm>
            <a:off x="893344" y="232946"/>
            <a:ext cx="10718800" cy="677108"/>
          </a:xfrm>
          <a:prstGeom prst="rect">
            <a:avLst/>
          </a:prstGeom>
        </p:spPr>
        <p:txBody>
          <a:bodyPr vert="horz" wrap="square" lIns="0" tIns="0" rIns="0" bIns="0" rtlCol="0" anchor="ctr">
            <a:spAutoFit/>
          </a:bodyPr>
          <a:lstStyle/>
          <a:p>
            <a:pPr marL="16933">
              <a:lnSpc>
                <a:spcPct val="100000"/>
              </a:lnSpc>
            </a:pPr>
            <a:r>
              <a:rPr spc="-7" dirty="0"/>
              <a:t>What is </a:t>
            </a:r>
            <a:r>
              <a:rPr dirty="0"/>
              <a:t>the</a:t>
            </a:r>
            <a:r>
              <a:rPr spc="-93" dirty="0"/>
              <a:t> </a:t>
            </a:r>
            <a:r>
              <a:rPr dirty="0"/>
              <a:t>View?</a:t>
            </a:r>
          </a:p>
        </p:txBody>
      </p:sp>
      <p:sp>
        <p:nvSpPr>
          <p:cNvPr id="8" name="object 8"/>
          <p:cNvSpPr/>
          <p:nvPr/>
        </p:nvSpPr>
        <p:spPr>
          <a:xfrm>
            <a:off x="8289295" y="1033866"/>
            <a:ext cx="2584703" cy="5208015"/>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9364310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0927" y="1588583"/>
            <a:ext cx="10193020" cy="820866"/>
          </a:xfrm>
          <a:prstGeom prst="rect">
            <a:avLst/>
          </a:prstGeom>
        </p:spPr>
        <p:txBody>
          <a:bodyPr vert="horz" wrap="square" lIns="0" tIns="0" rIns="0" bIns="0" rtlCol="0">
            <a:spAutoFit/>
          </a:bodyPr>
          <a:lstStyle/>
          <a:p>
            <a:pPr marL="474121" marR="6773" indent="-457189">
              <a:buFont typeface="Wingdings"/>
              <a:buChar char=""/>
              <a:tabLst>
                <a:tab pos="474121" algn="l"/>
              </a:tabLst>
            </a:pPr>
            <a:r>
              <a:rPr sz="2667" spc="-7" dirty="0">
                <a:solidFill>
                  <a:srgbClr val="0A111E"/>
                </a:solidFill>
                <a:latin typeface="Segoe UI Light"/>
                <a:cs typeface="Segoe UI Light"/>
              </a:rPr>
              <a:t>The </a:t>
            </a:r>
            <a:r>
              <a:rPr sz="2667" dirty="0">
                <a:solidFill>
                  <a:srgbClr val="0A111E"/>
                </a:solidFill>
                <a:latin typeface="Segoe UI Light"/>
                <a:cs typeface="Segoe UI Light"/>
              </a:rPr>
              <a:t>ViewModel </a:t>
            </a:r>
            <a:r>
              <a:rPr sz="2667" spc="-7" dirty="0">
                <a:solidFill>
                  <a:srgbClr val="0A111E"/>
                </a:solidFill>
                <a:latin typeface="Segoe UI Light"/>
                <a:cs typeface="Segoe UI Light"/>
              </a:rPr>
              <a:t>provides </a:t>
            </a:r>
            <a:r>
              <a:rPr sz="2667" dirty="0">
                <a:solidFill>
                  <a:srgbClr val="0A111E"/>
                </a:solidFill>
                <a:latin typeface="Segoe UI Light"/>
                <a:cs typeface="Segoe UI Light"/>
              </a:rPr>
              <a:t>a view-centric </a:t>
            </a:r>
            <a:r>
              <a:rPr sz="2667" spc="-7" dirty="0">
                <a:solidFill>
                  <a:srgbClr val="0A111E"/>
                </a:solidFill>
                <a:latin typeface="Segoe UI Light"/>
                <a:cs typeface="Segoe UI Light"/>
              </a:rPr>
              <a:t>representation </a:t>
            </a:r>
            <a:r>
              <a:rPr sz="2667" spc="-33" dirty="0">
                <a:solidFill>
                  <a:srgbClr val="0A111E"/>
                </a:solidFill>
                <a:latin typeface="Segoe UI Light"/>
                <a:cs typeface="Segoe UI Light"/>
              </a:rPr>
              <a:t>of </a:t>
            </a:r>
            <a:r>
              <a:rPr sz="2667" dirty="0">
                <a:solidFill>
                  <a:srgbClr val="0A111E"/>
                </a:solidFill>
                <a:latin typeface="Segoe UI Light"/>
                <a:cs typeface="Segoe UI Light"/>
              </a:rPr>
              <a:t>the data to  </a:t>
            </a:r>
            <a:r>
              <a:rPr sz="2667" spc="-7" dirty="0">
                <a:solidFill>
                  <a:srgbClr val="0A111E"/>
                </a:solidFill>
                <a:latin typeface="Segoe UI Light"/>
                <a:cs typeface="Segoe UI Light"/>
              </a:rPr>
              <a:t>display</a:t>
            </a:r>
            <a:endParaRPr sz="2667">
              <a:latin typeface="Segoe UI Light"/>
              <a:cs typeface="Segoe UI Light"/>
            </a:endParaRPr>
          </a:p>
        </p:txBody>
      </p:sp>
      <p:sp>
        <p:nvSpPr>
          <p:cNvPr id="3" name="object 3"/>
          <p:cNvSpPr txBox="1">
            <a:spLocks noGrp="1"/>
          </p:cNvSpPr>
          <p:nvPr>
            <p:ph type="title"/>
          </p:nvPr>
        </p:nvSpPr>
        <p:spPr>
          <a:xfrm>
            <a:off x="863600" y="288658"/>
            <a:ext cx="10718800" cy="677108"/>
          </a:xfrm>
          <a:prstGeom prst="rect">
            <a:avLst/>
          </a:prstGeom>
        </p:spPr>
        <p:txBody>
          <a:bodyPr vert="horz" wrap="square" lIns="0" tIns="0" rIns="0" bIns="0" rtlCol="0" anchor="ctr">
            <a:spAutoFit/>
          </a:bodyPr>
          <a:lstStyle/>
          <a:p>
            <a:pPr marL="16933">
              <a:lnSpc>
                <a:spcPct val="100000"/>
              </a:lnSpc>
            </a:pPr>
            <a:r>
              <a:rPr spc="-7" dirty="0"/>
              <a:t>What is </a:t>
            </a:r>
            <a:r>
              <a:rPr dirty="0"/>
              <a:t>the</a:t>
            </a:r>
            <a:r>
              <a:rPr spc="-33" dirty="0"/>
              <a:t> </a:t>
            </a:r>
            <a:r>
              <a:rPr spc="-7" dirty="0"/>
              <a:t>ViewModel?</a:t>
            </a:r>
          </a:p>
        </p:txBody>
      </p:sp>
      <p:sp>
        <p:nvSpPr>
          <p:cNvPr id="4" name="object 4"/>
          <p:cNvSpPr/>
          <p:nvPr/>
        </p:nvSpPr>
        <p:spPr>
          <a:xfrm>
            <a:off x="2599605" y="2611696"/>
            <a:ext cx="7217833" cy="3570393"/>
          </a:xfrm>
          <a:custGeom>
            <a:avLst/>
            <a:gdLst/>
            <a:ahLst/>
            <a:cxnLst/>
            <a:rect l="l" t="t" r="r" b="b"/>
            <a:pathLst>
              <a:path w="5413375" h="2677795">
                <a:moveTo>
                  <a:pt x="0" y="2677668"/>
                </a:moveTo>
                <a:lnTo>
                  <a:pt x="5413248" y="2677668"/>
                </a:lnTo>
                <a:lnTo>
                  <a:pt x="5413248" y="0"/>
                </a:lnTo>
                <a:lnTo>
                  <a:pt x="0" y="0"/>
                </a:lnTo>
                <a:lnTo>
                  <a:pt x="0" y="2677668"/>
                </a:lnTo>
                <a:close/>
              </a:path>
            </a:pathLst>
          </a:custGeom>
          <a:ln w="9144">
            <a:solidFill>
              <a:srgbClr val="5F6D6E"/>
            </a:solidFill>
          </a:ln>
        </p:spPr>
        <p:txBody>
          <a:bodyPr wrap="square" lIns="0" tIns="0" rIns="0" bIns="0" rtlCol="0"/>
          <a:lstStyle/>
          <a:p>
            <a:endParaRPr sz="2400"/>
          </a:p>
        </p:txBody>
      </p:sp>
      <p:sp>
        <p:nvSpPr>
          <p:cNvPr id="5" name="object 5"/>
          <p:cNvSpPr txBox="1"/>
          <p:nvPr/>
        </p:nvSpPr>
        <p:spPr>
          <a:xfrm>
            <a:off x="2704591" y="2662158"/>
            <a:ext cx="6204373" cy="738664"/>
          </a:xfrm>
          <a:prstGeom prst="rect">
            <a:avLst/>
          </a:prstGeom>
        </p:spPr>
        <p:txBody>
          <a:bodyPr vert="horz" wrap="square" lIns="0" tIns="0" rIns="0" bIns="0" rtlCol="0">
            <a:spAutoFit/>
          </a:bodyPr>
          <a:lstStyle/>
          <a:p>
            <a:pPr marL="16933"/>
            <a:r>
              <a:rPr sz="1600" dirty="0">
                <a:solidFill>
                  <a:srgbClr val="0000FF"/>
                </a:solidFill>
                <a:latin typeface="Consolas"/>
                <a:cs typeface="Consolas"/>
              </a:rPr>
              <a:t>public class </a:t>
            </a:r>
            <a:r>
              <a:rPr sz="1600" dirty="0">
                <a:solidFill>
                  <a:srgbClr val="2B8FAE"/>
                </a:solidFill>
                <a:latin typeface="Consolas"/>
                <a:cs typeface="Consolas"/>
              </a:rPr>
              <a:t>EmployeeViewModel </a:t>
            </a:r>
            <a:r>
              <a:rPr sz="1600" dirty="0">
                <a:latin typeface="Consolas"/>
                <a:cs typeface="Consolas"/>
              </a:rPr>
              <a:t>:</a:t>
            </a:r>
            <a:r>
              <a:rPr sz="1600" spc="27" dirty="0">
                <a:latin typeface="Consolas"/>
                <a:cs typeface="Consolas"/>
              </a:rPr>
              <a:t> </a:t>
            </a:r>
            <a:r>
              <a:rPr sz="1600" dirty="0">
                <a:solidFill>
                  <a:srgbClr val="2B8FAE"/>
                </a:solidFill>
                <a:latin typeface="Consolas"/>
                <a:cs typeface="Consolas"/>
              </a:rPr>
              <a:t>INotifyPropertyChanged</a:t>
            </a:r>
            <a:endParaRPr sz="1600">
              <a:latin typeface="Consolas"/>
              <a:cs typeface="Consolas"/>
            </a:endParaRPr>
          </a:p>
          <a:p>
            <a:pPr marL="16933"/>
            <a:r>
              <a:rPr sz="1600" dirty="0">
                <a:latin typeface="Consolas"/>
                <a:cs typeface="Consolas"/>
              </a:rPr>
              <a:t>{</a:t>
            </a:r>
            <a:endParaRPr sz="1600">
              <a:latin typeface="Consolas"/>
              <a:cs typeface="Consolas"/>
            </a:endParaRPr>
          </a:p>
          <a:p>
            <a:pPr marL="463962"/>
            <a:r>
              <a:rPr sz="1600" dirty="0">
                <a:solidFill>
                  <a:srgbClr val="0000FF"/>
                </a:solidFill>
                <a:latin typeface="Consolas"/>
                <a:cs typeface="Consolas"/>
              </a:rPr>
              <a:t>private </a:t>
            </a:r>
            <a:r>
              <a:rPr sz="1600" dirty="0">
                <a:solidFill>
                  <a:srgbClr val="2B8FAE"/>
                </a:solidFill>
                <a:latin typeface="Consolas"/>
                <a:cs typeface="Consolas"/>
              </a:rPr>
              <a:t>Employee</a:t>
            </a:r>
            <a:r>
              <a:rPr sz="1600" spc="-80" dirty="0">
                <a:solidFill>
                  <a:srgbClr val="2B8FAE"/>
                </a:solidFill>
                <a:latin typeface="Consolas"/>
                <a:cs typeface="Consolas"/>
              </a:rPr>
              <a:t> </a:t>
            </a:r>
            <a:r>
              <a:rPr sz="1600" dirty="0">
                <a:latin typeface="Consolas"/>
                <a:cs typeface="Consolas"/>
              </a:rPr>
              <a:t>model;</a:t>
            </a:r>
            <a:endParaRPr sz="1600">
              <a:latin typeface="Consolas"/>
              <a:cs typeface="Consolas"/>
            </a:endParaRPr>
          </a:p>
        </p:txBody>
      </p:sp>
      <p:sp>
        <p:nvSpPr>
          <p:cNvPr id="6" name="object 6"/>
          <p:cNvSpPr txBox="1"/>
          <p:nvPr/>
        </p:nvSpPr>
        <p:spPr>
          <a:xfrm>
            <a:off x="3151630" y="3637856"/>
            <a:ext cx="6543887" cy="984885"/>
          </a:xfrm>
          <a:prstGeom prst="rect">
            <a:avLst/>
          </a:prstGeom>
        </p:spPr>
        <p:txBody>
          <a:bodyPr vert="horz" wrap="square" lIns="0" tIns="0" rIns="0" bIns="0" rtlCol="0">
            <a:spAutoFit/>
          </a:bodyPr>
          <a:lstStyle/>
          <a:p>
            <a:pPr marL="16933"/>
            <a:r>
              <a:rPr sz="1600" dirty="0">
                <a:solidFill>
                  <a:srgbClr val="0000FF"/>
                </a:solidFill>
                <a:latin typeface="Consolas"/>
                <a:cs typeface="Consolas"/>
              </a:rPr>
              <a:t>public string </a:t>
            </a:r>
            <a:r>
              <a:rPr sz="1600" dirty="0">
                <a:latin typeface="Consolas"/>
                <a:cs typeface="Consolas"/>
              </a:rPr>
              <a:t>Name</a:t>
            </a:r>
            <a:r>
              <a:rPr sz="1600" spc="-80" dirty="0">
                <a:latin typeface="Consolas"/>
                <a:cs typeface="Consolas"/>
              </a:rPr>
              <a:t> </a:t>
            </a:r>
            <a:r>
              <a:rPr sz="1600" dirty="0">
                <a:latin typeface="Consolas"/>
                <a:cs typeface="Consolas"/>
              </a:rPr>
              <a:t>{</a:t>
            </a:r>
            <a:endParaRPr sz="1600">
              <a:latin typeface="Consolas"/>
              <a:cs typeface="Consolas"/>
            </a:endParaRPr>
          </a:p>
          <a:p>
            <a:pPr marL="465655"/>
            <a:r>
              <a:rPr sz="1600" dirty="0">
                <a:solidFill>
                  <a:srgbClr val="0000FF"/>
                </a:solidFill>
                <a:latin typeface="Consolas"/>
                <a:cs typeface="Consolas"/>
              </a:rPr>
              <a:t>get </a:t>
            </a:r>
            <a:r>
              <a:rPr sz="1600" dirty="0">
                <a:latin typeface="Consolas"/>
                <a:cs typeface="Consolas"/>
              </a:rPr>
              <a:t>{ </a:t>
            </a:r>
            <a:r>
              <a:rPr sz="1600" dirty="0">
                <a:solidFill>
                  <a:srgbClr val="0000FF"/>
                </a:solidFill>
                <a:latin typeface="Consolas"/>
                <a:cs typeface="Consolas"/>
              </a:rPr>
              <a:t>return </a:t>
            </a:r>
            <a:r>
              <a:rPr sz="1600" dirty="0">
                <a:latin typeface="Consolas"/>
                <a:cs typeface="Consolas"/>
              </a:rPr>
              <a:t>model.Name;</a:t>
            </a:r>
            <a:r>
              <a:rPr sz="1600" spc="-73" dirty="0">
                <a:latin typeface="Consolas"/>
                <a:cs typeface="Consolas"/>
              </a:rPr>
              <a:t> </a:t>
            </a:r>
            <a:r>
              <a:rPr sz="1600" dirty="0">
                <a:latin typeface="Consolas"/>
                <a:cs typeface="Consolas"/>
              </a:rPr>
              <a:t>}</a:t>
            </a:r>
            <a:endParaRPr sz="1600">
              <a:latin typeface="Consolas"/>
              <a:cs typeface="Consolas"/>
            </a:endParaRPr>
          </a:p>
          <a:p>
            <a:pPr marL="465655"/>
            <a:r>
              <a:rPr sz="1600" dirty="0">
                <a:solidFill>
                  <a:srgbClr val="0000FF"/>
                </a:solidFill>
                <a:latin typeface="Consolas"/>
                <a:cs typeface="Consolas"/>
              </a:rPr>
              <a:t>set </a:t>
            </a:r>
            <a:r>
              <a:rPr sz="1600" dirty="0">
                <a:latin typeface="Consolas"/>
                <a:cs typeface="Consolas"/>
              </a:rPr>
              <a:t>{ model.Name = </a:t>
            </a:r>
            <a:r>
              <a:rPr sz="1600" dirty="0">
                <a:solidFill>
                  <a:srgbClr val="0000FF"/>
                </a:solidFill>
                <a:latin typeface="Consolas"/>
                <a:cs typeface="Consolas"/>
              </a:rPr>
              <a:t>value</a:t>
            </a:r>
            <a:r>
              <a:rPr sz="1600" dirty="0">
                <a:latin typeface="Consolas"/>
                <a:cs typeface="Consolas"/>
              </a:rPr>
              <a:t>; OnPropertyChanged(</a:t>
            </a:r>
            <a:r>
              <a:rPr sz="1600" dirty="0">
                <a:solidFill>
                  <a:srgbClr val="A21515"/>
                </a:solidFill>
                <a:latin typeface="Consolas"/>
                <a:cs typeface="Consolas"/>
              </a:rPr>
              <a:t>"Name"</a:t>
            </a:r>
            <a:r>
              <a:rPr sz="1600" dirty="0">
                <a:latin typeface="Consolas"/>
                <a:cs typeface="Consolas"/>
              </a:rPr>
              <a:t>);</a:t>
            </a:r>
            <a:r>
              <a:rPr sz="1600" spc="33" dirty="0">
                <a:latin typeface="Consolas"/>
                <a:cs typeface="Consolas"/>
              </a:rPr>
              <a:t> </a:t>
            </a:r>
            <a:r>
              <a:rPr sz="1600" dirty="0">
                <a:latin typeface="Consolas"/>
                <a:cs typeface="Consolas"/>
              </a:rPr>
              <a:t>}</a:t>
            </a:r>
            <a:endParaRPr sz="1600">
              <a:latin typeface="Consolas"/>
              <a:cs typeface="Consolas"/>
            </a:endParaRPr>
          </a:p>
          <a:p>
            <a:pPr marL="16933"/>
            <a:r>
              <a:rPr sz="1600" dirty="0">
                <a:latin typeface="Consolas"/>
                <a:cs typeface="Consolas"/>
              </a:rPr>
              <a:t>}</a:t>
            </a:r>
            <a:endParaRPr sz="1600">
              <a:latin typeface="Consolas"/>
              <a:cs typeface="Consolas"/>
            </a:endParaRPr>
          </a:p>
        </p:txBody>
      </p:sp>
      <p:sp>
        <p:nvSpPr>
          <p:cNvPr id="7" name="object 7"/>
          <p:cNvSpPr txBox="1"/>
          <p:nvPr/>
        </p:nvSpPr>
        <p:spPr>
          <a:xfrm>
            <a:off x="3151630" y="4857395"/>
            <a:ext cx="4747260" cy="984885"/>
          </a:xfrm>
          <a:prstGeom prst="rect">
            <a:avLst/>
          </a:prstGeom>
        </p:spPr>
        <p:txBody>
          <a:bodyPr vert="horz" wrap="square" lIns="0" tIns="0" rIns="0" bIns="0" rtlCol="0">
            <a:spAutoFit/>
          </a:bodyPr>
          <a:lstStyle/>
          <a:p>
            <a:pPr marL="465655" marR="6773" indent="-449569"/>
            <a:r>
              <a:rPr sz="1600" dirty="0">
                <a:solidFill>
                  <a:srgbClr val="0000FF"/>
                </a:solidFill>
                <a:latin typeface="Consolas"/>
                <a:cs typeface="Consolas"/>
              </a:rPr>
              <a:t>public </a:t>
            </a:r>
            <a:r>
              <a:rPr sz="1600" dirty="0">
                <a:solidFill>
                  <a:srgbClr val="2B8FAE"/>
                </a:solidFill>
                <a:latin typeface="Consolas"/>
                <a:cs typeface="Consolas"/>
              </a:rPr>
              <a:t>EmployeeViewModel</a:t>
            </a:r>
            <a:r>
              <a:rPr sz="1600" dirty="0">
                <a:latin typeface="Consolas"/>
                <a:cs typeface="Consolas"/>
              </a:rPr>
              <a:t>(</a:t>
            </a:r>
            <a:r>
              <a:rPr sz="1600" dirty="0">
                <a:solidFill>
                  <a:srgbClr val="2B8FAE"/>
                </a:solidFill>
                <a:latin typeface="Consolas"/>
                <a:cs typeface="Consolas"/>
              </a:rPr>
              <a:t>Employee </a:t>
            </a:r>
            <a:r>
              <a:rPr sz="1600" dirty="0">
                <a:latin typeface="Consolas"/>
                <a:cs typeface="Consolas"/>
              </a:rPr>
              <a:t>model) {  model =</a:t>
            </a:r>
            <a:r>
              <a:rPr sz="1600" spc="-100" dirty="0">
                <a:latin typeface="Consolas"/>
                <a:cs typeface="Consolas"/>
              </a:rPr>
              <a:t> </a:t>
            </a:r>
            <a:r>
              <a:rPr sz="1600" dirty="0">
                <a:latin typeface="Consolas"/>
                <a:cs typeface="Consolas"/>
              </a:rPr>
              <a:t>model;</a:t>
            </a:r>
            <a:endParaRPr sz="1600">
              <a:latin typeface="Consolas"/>
              <a:cs typeface="Consolas"/>
            </a:endParaRPr>
          </a:p>
          <a:p>
            <a:pPr marL="16933"/>
            <a:r>
              <a:rPr sz="1600" dirty="0">
                <a:latin typeface="Consolas"/>
                <a:cs typeface="Consolas"/>
              </a:rPr>
              <a:t>}</a:t>
            </a:r>
            <a:endParaRPr sz="1600">
              <a:latin typeface="Consolas"/>
              <a:cs typeface="Consolas"/>
            </a:endParaRPr>
          </a:p>
          <a:p>
            <a:pPr marL="16933"/>
            <a:r>
              <a:rPr sz="1600" dirty="0">
                <a:latin typeface="Consolas"/>
                <a:cs typeface="Consolas"/>
              </a:rPr>
              <a:t>...</a:t>
            </a:r>
            <a:endParaRPr sz="1600">
              <a:latin typeface="Consolas"/>
              <a:cs typeface="Consolas"/>
            </a:endParaRPr>
          </a:p>
        </p:txBody>
      </p:sp>
      <p:sp>
        <p:nvSpPr>
          <p:cNvPr id="8" name="object 8"/>
          <p:cNvSpPr txBox="1"/>
          <p:nvPr/>
        </p:nvSpPr>
        <p:spPr>
          <a:xfrm>
            <a:off x="2704591" y="5832822"/>
            <a:ext cx="145627" cy="246221"/>
          </a:xfrm>
          <a:prstGeom prst="rect">
            <a:avLst/>
          </a:prstGeom>
        </p:spPr>
        <p:txBody>
          <a:bodyPr vert="horz" wrap="square" lIns="0" tIns="0" rIns="0" bIns="0" rtlCol="0">
            <a:spAutoFit/>
          </a:bodyPr>
          <a:lstStyle/>
          <a:p>
            <a:pPr marL="16933"/>
            <a:r>
              <a:rPr sz="1600" dirty="0">
                <a:latin typeface="Consolas"/>
                <a:cs typeface="Consolas"/>
              </a:rPr>
              <a:t>}</a:t>
            </a:r>
            <a:endParaRPr sz="1600">
              <a:latin typeface="Consolas"/>
              <a:cs typeface="Consolas"/>
            </a:endParaRPr>
          </a:p>
        </p:txBody>
      </p:sp>
      <p:sp>
        <p:nvSpPr>
          <p:cNvPr id="9" name="object 9"/>
          <p:cNvSpPr txBox="1"/>
          <p:nvPr/>
        </p:nvSpPr>
        <p:spPr>
          <a:xfrm>
            <a:off x="312926" y="2967634"/>
            <a:ext cx="2160693" cy="2215991"/>
          </a:xfrm>
          <a:prstGeom prst="rect">
            <a:avLst/>
          </a:prstGeom>
        </p:spPr>
        <p:txBody>
          <a:bodyPr vert="horz" wrap="square" lIns="0" tIns="0" rIns="0" bIns="0" rtlCol="0">
            <a:spAutoFit/>
          </a:bodyPr>
          <a:lstStyle/>
          <a:p>
            <a:pPr marL="16933" marR="6773"/>
            <a:r>
              <a:rPr sz="2400" spc="-7" dirty="0">
                <a:solidFill>
                  <a:srgbClr val="202E3D"/>
                </a:solidFill>
                <a:latin typeface="Segoe UI Light"/>
                <a:cs typeface="Segoe UI Light"/>
              </a:rPr>
              <a:t>exposes  bindable  </a:t>
            </a:r>
            <a:r>
              <a:rPr sz="2400" dirty="0">
                <a:solidFill>
                  <a:srgbClr val="202E3D"/>
                </a:solidFill>
                <a:latin typeface="Segoe UI Light"/>
                <a:cs typeface="Segoe UI Light"/>
              </a:rPr>
              <a:t>properties </a:t>
            </a:r>
            <a:r>
              <a:rPr sz="2400" spc="-7" dirty="0">
                <a:solidFill>
                  <a:srgbClr val="202E3D"/>
                </a:solidFill>
                <a:latin typeface="Segoe UI Light"/>
                <a:cs typeface="Segoe UI Light"/>
              </a:rPr>
              <a:t>and  implements  </a:t>
            </a:r>
            <a:r>
              <a:rPr sz="2400" spc="7" dirty="0">
                <a:solidFill>
                  <a:srgbClr val="202E3D"/>
                </a:solidFill>
                <a:latin typeface="Segoe UI Light"/>
                <a:cs typeface="Segoe UI Light"/>
              </a:rPr>
              <a:t>property</a:t>
            </a:r>
            <a:r>
              <a:rPr sz="2400" spc="-107" dirty="0">
                <a:solidFill>
                  <a:srgbClr val="202E3D"/>
                </a:solidFill>
                <a:latin typeface="Segoe UI Light"/>
                <a:cs typeface="Segoe UI Light"/>
              </a:rPr>
              <a:t> </a:t>
            </a:r>
            <a:r>
              <a:rPr sz="2400" spc="-7" dirty="0">
                <a:solidFill>
                  <a:srgbClr val="202E3D"/>
                </a:solidFill>
                <a:latin typeface="Segoe UI Light"/>
                <a:cs typeface="Segoe UI Light"/>
              </a:rPr>
              <a:t>change  notification</a:t>
            </a:r>
            <a:endParaRPr sz="2400">
              <a:latin typeface="Segoe UI Light"/>
              <a:cs typeface="Segoe UI Light"/>
            </a:endParaRPr>
          </a:p>
        </p:txBody>
      </p:sp>
      <p:sp>
        <p:nvSpPr>
          <p:cNvPr id="10" name="object 10"/>
          <p:cNvSpPr/>
          <p:nvPr/>
        </p:nvSpPr>
        <p:spPr>
          <a:xfrm>
            <a:off x="2377100" y="4072873"/>
            <a:ext cx="961813" cy="160867"/>
          </a:xfrm>
          <a:custGeom>
            <a:avLst/>
            <a:gdLst/>
            <a:ahLst/>
            <a:cxnLst/>
            <a:rect l="l" t="t" r="r" b="b"/>
            <a:pathLst>
              <a:path w="721360" h="120650">
                <a:moveTo>
                  <a:pt x="669562" y="60070"/>
                </a:moveTo>
                <a:lnTo>
                  <a:pt x="604901" y="97789"/>
                </a:lnTo>
                <a:lnTo>
                  <a:pt x="602742" y="105790"/>
                </a:lnTo>
                <a:lnTo>
                  <a:pt x="606425" y="111887"/>
                </a:lnTo>
                <a:lnTo>
                  <a:pt x="609981" y="118109"/>
                </a:lnTo>
                <a:lnTo>
                  <a:pt x="617982" y="120141"/>
                </a:lnTo>
                <a:lnTo>
                  <a:pt x="698768" y="73025"/>
                </a:lnTo>
                <a:lnTo>
                  <a:pt x="695325" y="73025"/>
                </a:lnTo>
                <a:lnTo>
                  <a:pt x="695325" y="71246"/>
                </a:lnTo>
                <a:lnTo>
                  <a:pt x="688721" y="71246"/>
                </a:lnTo>
                <a:lnTo>
                  <a:pt x="669562" y="60070"/>
                </a:lnTo>
                <a:close/>
              </a:path>
              <a:path w="721360" h="120650">
                <a:moveTo>
                  <a:pt x="647355" y="47116"/>
                </a:moveTo>
                <a:lnTo>
                  <a:pt x="0" y="47116"/>
                </a:lnTo>
                <a:lnTo>
                  <a:pt x="0" y="73025"/>
                </a:lnTo>
                <a:lnTo>
                  <a:pt x="647355" y="73025"/>
                </a:lnTo>
                <a:lnTo>
                  <a:pt x="669562" y="60070"/>
                </a:lnTo>
                <a:lnTo>
                  <a:pt x="647355" y="47116"/>
                </a:lnTo>
                <a:close/>
              </a:path>
              <a:path w="721360" h="120650">
                <a:moveTo>
                  <a:pt x="698767" y="47116"/>
                </a:moveTo>
                <a:lnTo>
                  <a:pt x="695325" y="47116"/>
                </a:lnTo>
                <a:lnTo>
                  <a:pt x="695325" y="73025"/>
                </a:lnTo>
                <a:lnTo>
                  <a:pt x="698768" y="73025"/>
                </a:lnTo>
                <a:lnTo>
                  <a:pt x="720979" y="60070"/>
                </a:lnTo>
                <a:lnTo>
                  <a:pt x="698767" y="47116"/>
                </a:lnTo>
                <a:close/>
              </a:path>
              <a:path w="721360" h="120650">
                <a:moveTo>
                  <a:pt x="688721" y="48894"/>
                </a:moveTo>
                <a:lnTo>
                  <a:pt x="669562" y="60070"/>
                </a:lnTo>
                <a:lnTo>
                  <a:pt x="688721" y="71246"/>
                </a:lnTo>
                <a:lnTo>
                  <a:pt x="688721" y="48894"/>
                </a:lnTo>
                <a:close/>
              </a:path>
              <a:path w="721360" h="120650">
                <a:moveTo>
                  <a:pt x="695325" y="48894"/>
                </a:moveTo>
                <a:lnTo>
                  <a:pt x="688721" y="48894"/>
                </a:lnTo>
                <a:lnTo>
                  <a:pt x="688721" y="71246"/>
                </a:lnTo>
                <a:lnTo>
                  <a:pt x="695325" y="71246"/>
                </a:lnTo>
                <a:lnTo>
                  <a:pt x="695325" y="48894"/>
                </a:lnTo>
                <a:close/>
              </a:path>
              <a:path w="721360" h="120650">
                <a:moveTo>
                  <a:pt x="617982" y="0"/>
                </a:moveTo>
                <a:lnTo>
                  <a:pt x="609981" y="2031"/>
                </a:lnTo>
                <a:lnTo>
                  <a:pt x="606425" y="8254"/>
                </a:lnTo>
                <a:lnTo>
                  <a:pt x="602742" y="14350"/>
                </a:lnTo>
                <a:lnTo>
                  <a:pt x="604901" y="22351"/>
                </a:lnTo>
                <a:lnTo>
                  <a:pt x="669562" y="60070"/>
                </a:lnTo>
                <a:lnTo>
                  <a:pt x="688721" y="48894"/>
                </a:lnTo>
                <a:lnTo>
                  <a:pt x="695325" y="48894"/>
                </a:lnTo>
                <a:lnTo>
                  <a:pt x="695325" y="47116"/>
                </a:lnTo>
                <a:lnTo>
                  <a:pt x="698767" y="47116"/>
                </a:lnTo>
                <a:lnTo>
                  <a:pt x="617982" y="0"/>
                </a:lnTo>
                <a:close/>
              </a:path>
            </a:pathLst>
          </a:custGeom>
          <a:solidFill>
            <a:srgbClr val="A239A7"/>
          </a:solidFill>
        </p:spPr>
        <p:txBody>
          <a:bodyPr wrap="square" lIns="0" tIns="0" rIns="0" bIns="0" rtlCol="0"/>
          <a:lstStyle/>
          <a:p>
            <a:endParaRPr sz="2400"/>
          </a:p>
        </p:txBody>
      </p:sp>
      <p:sp>
        <p:nvSpPr>
          <p:cNvPr id="11" name="object 11"/>
          <p:cNvSpPr txBox="1"/>
          <p:nvPr/>
        </p:nvSpPr>
        <p:spPr>
          <a:xfrm>
            <a:off x="9979998" y="2824716"/>
            <a:ext cx="2109893" cy="1107996"/>
          </a:xfrm>
          <a:prstGeom prst="rect">
            <a:avLst/>
          </a:prstGeom>
        </p:spPr>
        <p:txBody>
          <a:bodyPr vert="horz" wrap="square" lIns="0" tIns="0" rIns="0" bIns="0" rtlCol="0">
            <a:spAutoFit/>
          </a:bodyPr>
          <a:lstStyle/>
          <a:p>
            <a:pPr marL="16933" marR="6773"/>
            <a:r>
              <a:rPr sz="2400" spc="-7" dirty="0">
                <a:solidFill>
                  <a:srgbClr val="202E3D"/>
                </a:solidFill>
                <a:latin typeface="Segoe UI Light"/>
                <a:cs typeface="Segoe UI Light"/>
              </a:rPr>
              <a:t>often has </a:t>
            </a:r>
            <a:r>
              <a:rPr sz="2400" dirty="0">
                <a:solidFill>
                  <a:srgbClr val="202E3D"/>
                </a:solidFill>
                <a:latin typeface="Segoe UI Light"/>
                <a:cs typeface="Segoe UI Light"/>
              </a:rPr>
              <a:t>a </a:t>
            </a:r>
            <a:r>
              <a:rPr sz="2400" spc="-7" dirty="0">
                <a:solidFill>
                  <a:srgbClr val="202E3D"/>
                </a:solidFill>
                <a:latin typeface="Segoe UI Light"/>
                <a:cs typeface="Segoe UI Light"/>
              </a:rPr>
              <a:t>1:1  relationship</a:t>
            </a:r>
            <a:r>
              <a:rPr sz="2400" spc="-100" dirty="0">
                <a:solidFill>
                  <a:srgbClr val="202E3D"/>
                </a:solidFill>
                <a:latin typeface="Segoe UI Light"/>
                <a:cs typeface="Segoe UI Light"/>
              </a:rPr>
              <a:t> </a:t>
            </a:r>
            <a:r>
              <a:rPr sz="2400" dirty="0">
                <a:solidFill>
                  <a:srgbClr val="202E3D"/>
                </a:solidFill>
                <a:latin typeface="Segoe UI Light"/>
                <a:cs typeface="Segoe UI Light"/>
              </a:rPr>
              <a:t>with  </a:t>
            </a:r>
            <a:r>
              <a:rPr sz="2400" spc="-7" dirty="0">
                <a:solidFill>
                  <a:srgbClr val="202E3D"/>
                </a:solidFill>
                <a:latin typeface="Segoe UI Light"/>
                <a:cs typeface="Segoe UI Light"/>
              </a:rPr>
              <a:t>model</a:t>
            </a:r>
            <a:endParaRPr sz="2400">
              <a:latin typeface="Segoe UI Light"/>
              <a:cs typeface="Segoe UI Light"/>
            </a:endParaRPr>
          </a:p>
        </p:txBody>
      </p:sp>
      <p:sp>
        <p:nvSpPr>
          <p:cNvPr id="12" name="object 12"/>
          <p:cNvSpPr/>
          <p:nvPr/>
        </p:nvSpPr>
        <p:spPr>
          <a:xfrm>
            <a:off x="5924971" y="3227561"/>
            <a:ext cx="3998807" cy="160867"/>
          </a:xfrm>
          <a:custGeom>
            <a:avLst/>
            <a:gdLst/>
            <a:ahLst/>
            <a:cxnLst/>
            <a:rect l="l" t="t" r="r" b="b"/>
            <a:pathLst>
              <a:path w="2999104" h="120650">
                <a:moveTo>
                  <a:pt x="102997" y="0"/>
                </a:moveTo>
                <a:lnTo>
                  <a:pt x="0" y="60071"/>
                </a:lnTo>
                <a:lnTo>
                  <a:pt x="102997" y="120142"/>
                </a:lnTo>
                <a:lnTo>
                  <a:pt x="110998" y="118110"/>
                </a:lnTo>
                <a:lnTo>
                  <a:pt x="114553" y="111887"/>
                </a:lnTo>
                <a:lnTo>
                  <a:pt x="118110" y="105791"/>
                </a:lnTo>
                <a:lnTo>
                  <a:pt x="116077" y="97790"/>
                </a:lnTo>
                <a:lnTo>
                  <a:pt x="109854" y="94234"/>
                </a:lnTo>
                <a:lnTo>
                  <a:pt x="73496" y="73025"/>
                </a:lnTo>
                <a:lnTo>
                  <a:pt x="25653" y="73025"/>
                </a:lnTo>
                <a:lnTo>
                  <a:pt x="25653" y="47117"/>
                </a:lnTo>
                <a:lnTo>
                  <a:pt x="73496" y="47117"/>
                </a:lnTo>
                <a:lnTo>
                  <a:pt x="109854" y="25907"/>
                </a:lnTo>
                <a:lnTo>
                  <a:pt x="116077" y="22351"/>
                </a:lnTo>
                <a:lnTo>
                  <a:pt x="118110" y="14350"/>
                </a:lnTo>
                <a:lnTo>
                  <a:pt x="114553" y="8255"/>
                </a:lnTo>
                <a:lnTo>
                  <a:pt x="110998" y="2031"/>
                </a:lnTo>
                <a:lnTo>
                  <a:pt x="102997" y="0"/>
                </a:lnTo>
                <a:close/>
              </a:path>
              <a:path w="2999104" h="120650">
                <a:moveTo>
                  <a:pt x="73496" y="47117"/>
                </a:moveTo>
                <a:lnTo>
                  <a:pt x="25653" y="47117"/>
                </a:lnTo>
                <a:lnTo>
                  <a:pt x="25653" y="73025"/>
                </a:lnTo>
                <a:lnTo>
                  <a:pt x="73496" y="73025"/>
                </a:lnTo>
                <a:lnTo>
                  <a:pt x="70448" y="71247"/>
                </a:lnTo>
                <a:lnTo>
                  <a:pt x="32130" y="71247"/>
                </a:lnTo>
                <a:lnTo>
                  <a:pt x="32130" y="48894"/>
                </a:lnTo>
                <a:lnTo>
                  <a:pt x="70448" y="48894"/>
                </a:lnTo>
                <a:lnTo>
                  <a:pt x="73496" y="47117"/>
                </a:lnTo>
                <a:close/>
              </a:path>
              <a:path w="2999104" h="120650">
                <a:moveTo>
                  <a:pt x="2998851" y="47117"/>
                </a:moveTo>
                <a:lnTo>
                  <a:pt x="73496" y="47117"/>
                </a:lnTo>
                <a:lnTo>
                  <a:pt x="51289" y="60070"/>
                </a:lnTo>
                <a:lnTo>
                  <a:pt x="73496" y="73025"/>
                </a:lnTo>
                <a:lnTo>
                  <a:pt x="2998851" y="73025"/>
                </a:lnTo>
                <a:lnTo>
                  <a:pt x="2998851" y="47117"/>
                </a:lnTo>
                <a:close/>
              </a:path>
              <a:path w="2999104" h="120650">
                <a:moveTo>
                  <a:pt x="32130" y="48894"/>
                </a:moveTo>
                <a:lnTo>
                  <a:pt x="32130" y="71247"/>
                </a:lnTo>
                <a:lnTo>
                  <a:pt x="51289" y="60071"/>
                </a:lnTo>
                <a:lnTo>
                  <a:pt x="32130" y="48894"/>
                </a:lnTo>
                <a:close/>
              </a:path>
              <a:path w="2999104" h="120650">
                <a:moveTo>
                  <a:pt x="51289" y="60070"/>
                </a:moveTo>
                <a:lnTo>
                  <a:pt x="32130" y="71247"/>
                </a:lnTo>
                <a:lnTo>
                  <a:pt x="70448" y="71247"/>
                </a:lnTo>
                <a:lnTo>
                  <a:pt x="51289" y="60070"/>
                </a:lnTo>
                <a:close/>
              </a:path>
              <a:path w="2999104" h="120650">
                <a:moveTo>
                  <a:pt x="70448" y="48894"/>
                </a:moveTo>
                <a:lnTo>
                  <a:pt x="32130" y="48894"/>
                </a:lnTo>
                <a:lnTo>
                  <a:pt x="51289" y="60070"/>
                </a:lnTo>
                <a:lnTo>
                  <a:pt x="70448" y="48894"/>
                </a:lnTo>
                <a:close/>
              </a:path>
            </a:pathLst>
          </a:custGeom>
          <a:solidFill>
            <a:srgbClr val="A239A7"/>
          </a:solidFill>
        </p:spPr>
        <p:txBody>
          <a:bodyPr wrap="square" lIns="0" tIns="0" rIns="0" bIns="0" rtlCol="0"/>
          <a:lstStyle/>
          <a:p>
            <a:endParaRPr sz="2400"/>
          </a:p>
        </p:txBody>
      </p:sp>
    </p:spTree>
    <p:extLst>
      <p:ext uri="{BB962C8B-B14F-4D97-AF65-F5344CB8AC3E}">
        <p14:creationId xmlns:p14="http://schemas.microsoft.com/office/powerpoint/2010/main" val="18359879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3070" y="1368287"/>
            <a:ext cx="10604500" cy="410433"/>
          </a:xfrm>
          <a:prstGeom prst="rect">
            <a:avLst/>
          </a:prstGeom>
        </p:spPr>
        <p:txBody>
          <a:bodyPr vert="horz" wrap="square" lIns="0" tIns="0" rIns="0" bIns="0" rtlCol="0">
            <a:spAutoFit/>
          </a:bodyPr>
          <a:lstStyle/>
          <a:p>
            <a:pPr marL="474121" indent="-457189">
              <a:buFont typeface="Wingdings"/>
              <a:buChar char=""/>
              <a:tabLst>
                <a:tab pos="474121" algn="l"/>
              </a:tabLst>
            </a:pPr>
            <a:r>
              <a:rPr sz="2667" dirty="0">
                <a:solidFill>
                  <a:srgbClr val="0A111E"/>
                </a:solidFill>
                <a:latin typeface="Segoe UI Light"/>
                <a:cs typeface="Segoe UI Light"/>
              </a:rPr>
              <a:t>… enables easier conversion / </a:t>
            </a:r>
            <a:r>
              <a:rPr sz="2667" spc="-7" dirty="0">
                <a:solidFill>
                  <a:srgbClr val="0A111E"/>
                </a:solidFill>
                <a:latin typeface="Segoe UI Light"/>
                <a:cs typeface="Segoe UI Light"/>
              </a:rPr>
              <a:t>coercion </a:t>
            </a:r>
            <a:r>
              <a:rPr sz="2667" spc="-33" dirty="0">
                <a:solidFill>
                  <a:srgbClr val="0A111E"/>
                </a:solidFill>
                <a:latin typeface="Segoe UI Light"/>
                <a:cs typeface="Segoe UI Light"/>
              </a:rPr>
              <a:t>of </a:t>
            </a:r>
            <a:r>
              <a:rPr sz="2667" dirty="0">
                <a:solidFill>
                  <a:srgbClr val="0A111E"/>
                </a:solidFill>
                <a:latin typeface="Segoe UI Light"/>
                <a:cs typeface="Segoe UI Light"/>
              </a:rPr>
              <a:t>methods or model</a:t>
            </a:r>
            <a:r>
              <a:rPr sz="2667" spc="100" dirty="0">
                <a:solidFill>
                  <a:srgbClr val="0A111E"/>
                </a:solidFill>
                <a:latin typeface="Segoe UI Light"/>
                <a:cs typeface="Segoe UI Light"/>
              </a:rPr>
              <a:t> </a:t>
            </a:r>
            <a:r>
              <a:rPr sz="2667" spc="7" dirty="0">
                <a:solidFill>
                  <a:srgbClr val="0A111E"/>
                </a:solidFill>
                <a:latin typeface="Segoe UI Light"/>
                <a:cs typeface="Segoe UI Light"/>
              </a:rPr>
              <a:t>properties</a:t>
            </a:r>
            <a:endParaRPr sz="2667">
              <a:latin typeface="Segoe UI Light"/>
              <a:cs typeface="Segoe UI Light"/>
            </a:endParaRPr>
          </a:p>
        </p:txBody>
      </p:sp>
      <p:sp>
        <p:nvSpPr>
          <p:cNvPr id="3" name="object 3"/>
          <p:cNvSpPr txBox="1">
            <a:spLocks noGrp="1"/>
          </p:cNvSpPr>
          <p:nvPr>
            <p:ph type="title"/>
          </p:nvPr>
        </p:nvSpPr>
        <p:spPr>
          <a:xfrm>
            <a:off x="837096" y="232946"/>
            <a:ext cx="10718800" cy="677108"/>
          </a:xfrm>
          <a:prstGeom prst="rect">
            <a:avLst/>
          </a:prstGeom>
        </p:spPr>
        <p:txBody>
          <a:bodyPr vert="horz" wrap="square" lIns="0" tIns="0" rIns="0" bIns="0" rtlCol="0" anchor="ctr">
            <a:spAutoFit/>
          </a:bodyPr>
          <a:lstStyle/>
          <a:p>
            <a:pPr marL="16933">
              <a:lnSpc>
                <a:spcPct val="100000"/>
              </a:lnSpc>
            </a:pPr>
            <a:r>
              <a:rPr spc="-7" dirty="0"/>
              <a:t>What is </a:t>
            </a:r>
            <a:r>
              <a:rPr dirty="0"/>
              <a:t>the</a:t>
            </a:r>
            <a:r>
              <a:rPr spc="-33" dirty="0"/>
              <a:t> </a:t>
            </a:r>
            <a:r>
              <a:rPr spc="-7" dirty="0"/>
              <a:t>ViewModel?</a:t>
            </a:r>
          </a:p>
        </p:txBody>
      </p:sp>
      <p:sp>
        <p:nvSpPr>
          <p:cNvPr id="4" name="object 4"/>
          <p:cNvSpPr txBox="1"/>
          <p:nvPr/>
        </p:nvSpPr>
        <p:spPr>
          <a:xfrm>
            <a:off x="688083" y="2253224"/>
            <a:ext cx="10972800" cy="3974015"/>
          </a:xfrm>
          <a:prstGeom prst="rect">
            <a:avLst/>
          </a:prstGeom>
          <a:ln w="9143">
            <a:solidFill>
              <a:srgbClr val="5F6D6E"/>
            </a:solidFill>
          </a:ln>
        </p:spPr>
        <p:txBody>
          <a:bodyPr vert="horz" wrap="square" lIns="0" tIns="39793" rIns="0" bIns="0" rtlCol="0">
            <a:spAutoFit/>
          </a:bodyPr>
          <a:lstStyle/>
          <a:p>
            <a:pPr marL="115144">
              <a:spcBef>
                <a:spcPts val="313"/>
              </a:spcBef>
            </a:pPr>
            <a:r>
              <a:rPr sz="2133" spc="-13" dirty="0">
                <a:solidFill>
                  <a:srgbClr val="0000FF"/>
                </a:solidFill>
                <a:latin typeface="Consolas"/>
                <a:cs typeface="Consolas"/>
              </a:rPr>
              <a:t>partial </a:t>
            </a:r>
            <a:r>
              <a:rPr sz="2133" spc="-7" dirty="0">
                <a:solidFill>
                  <a:srgbClr val="0000FF"/>
                </a:solidFill>
                <a:latin typeface="Consolas"/>
                <a:cs typeface="Consolas"/>
              </a:rPr>
              <a:t>class</a:t>
            </a:r>
            <a:r>
              <a:rPr sz="2133" spc="-33" dirty="0">
                <a:solidFill>
                  <a:srgbClr val="0000FF"/>
                </a:solidFill>
                <a:latin typeface="Consolas"/>
                <a:cs typeface="Consolas"/>
              </a:rPr>
              <a:t> </a:t>
            </a:r>
            <a:r>
              <a:rPr sz="2133" spc="-13" dirty="0">
                <a:solidFill>
                  <a:srgbClr val="2B8FAE"/>
                </a:solidFill>
                <a:latin typeface="Consolas"/>
                <a:cs typeface="Consolas"/>
              </a:rPr>
              <a:t>EmployeeViewModel</a:t>
            </a:r>
            <a:endParaRPr sz="2133">
              <a:latin typeface="Consolas"/>
              <a:cs typeface="Consolas"/>
            </a:endParaRPr>
          </a:p>
          <a:p>
            <a:pPr marL="115144"/>
            <a:r>
              <a:rPr sz="2133" spc="-7" dirty="0">
                <a:latin typeface="Consolas"/>
                <a:cs typeface="Consolas"/>
              </a:rPr>
              <a:t>{</a:t>
            </a:r>
            <a:endParaRPr sz="2133">
              <a:latin typeface="Consolas"/>
              <a:cs typeface="Consolas"/>
            </a:endParaRPr>
          </a:p>
          <a:p>
            <a:pPr marL="709489"/>
            <a:r>
              <a:rPr sz="2133" spc="-13" dirty="0">
                <a:latin typeface="Consolas"/>
                <a:cs typeface="Consolas"/>
              </a:rPr>
              <a:t>...</a:t>
            </a:r>
            <a:endParaRPr sz="2133">
              <a:latin typeface="Consolas"/>
              <a:cs typeface="Consolas"/>
            </a:endParaRPr>
          </a:p>
          <a:p>
            <a:pPr marL="709489"/>
            <a:r>
              <a:rPr sz="2133" spc="-13" dirty="0">
                <a:solidFill>
                  <a:srgbClr val="0000FF"/>
                </a:solidFill>
                <a:latin typeface="Consolas"/>
                <a:cs typeface="Consolas"/>
              </a:rPr>
              <a:t>public string </a:t>
            </a:r>
            <a:r>
              <a:rPr sz="2133" spc="-13" dirty="0">
                <a:latin typeface="Consolas"/>
                <a:cs typeface="Consolas"/>
              </a:rPr>
              <a:t>DateHiredText</a:t>
            </a:r>
            <a:r>
              <a:rPr sz="2133" spc="-33" dirty="0">
                <a:latin typeface="Consolas"/>
                <a:cs typeface="Consolas"/>
              </a:rPr>
              <a:t> </a:t>
            </a:r>
            <a:r>
              <a:rPr sz="2133" spc="-7" dirty="0">
                <a:latin typeface="Consolas"/>
                <a:cs typeface="Consolas"/>
              </a:rPr>
              <a:t>{</a:t>
            </a:r>
            <a:endParaRPr sz="2133">
              <a:latin typeface="Consolas"/>
              <a:cs typeface="Consolas"/>
            </a:endParaRPr>
          </a:p>
          <a:p>
            <a:pPr marL="1302141"/>
            <a:r>
              <a:rPr sz="2133" spc="-13" dirty="0">
                <a:solidFill>
                  <a:srgbClr val="0000FF"/>
                </a:solidFill>
                <a:latin typeface="Consolas"/>
                <a:cs typeface="Consolas"/>
              </a:rPr>
              <a:t>get </a:t>
            </a:r>
            <a:r>
              <a:rPr sz="2133" spc="-7" dirty="0">
                <a:latin typeface="Consolas"/>
                <a:cs typeface="Consolas"/>
              </a:rPr>
              <a:t>{ </a:t>
            </a:r>
            <a:r>
              <a:rPr sz="2133" spc="-13" dirty="0">
                <a:solidFill>
                  <a:srgbClr val="0000FF"/>
                </a:solidFill>
                <a:latin typeface="Consolas"/>
                <a:cs typeface="Consolas"/>
              </a:rPr>
              <a:t>return </a:t>
            </a:r>
            <a:r>
              <a:rPr sz="2133" spc="-13" dirty="0">
                <a:latin typeface="Consolas"/>
                <a:cs typeface="Consolas"/>
              </a:rPr>
              <a:t>model.HireDate.ToString(</a:t>
            </a:r>
            <a:r>
              <a:rPr sz="2133" spc="-13" dirty="0">
                <a:solidFill>
                  <a:srgbClr val="A21515"/>
                </a:solidFill>
                <a:latin typeface="Consolas"/>
                <a:cs typeface="Consolas"/>
              </a:rPr>
              <a:t>"MMM </a:t>
            </a:r>
            <a:r>
              <a:rPr sz="2133" spc="-7" dirty="0">
                <a:solidFill>
                  <a:srgbClr val="A21515"/>
                </a:solidFill>
                <a:latin typeface="Consolas"/>
                <a:cs typeface="Consolas"/>
              </a:rPr>
              <a:t>d, </a:t>
            </a:r>
            <a:r>
              <a:rPr sz="2133" spc="-13" dirty="0">
                <a:solidFill>
                  <a:srgbClr val="A21515"/>
                </a:solidFill>
                <a:latin typeface="Consolas"/>
                <a:cs typeface="Consolas"/>
              </a:rPr>
              <a:t>yyyy"</a:t>
            </a:r>
            <a:r>
              <a:rPr sz="2133" spc="-13" dirty="0">
                <a:latin typeface="Consolas"/>
                <a:cs typeface="Consolas"/>
              </a:rPr>
              <a:t>);</a:t>
            </a:r>
            <a:r>
              <a:rPr sz="2133" spc="87" dirty="0">
                <a:latin typeface="Consolas"/>
                <a:cs typeface="Consolas"/>
              </a:rPr>
              <a:t> </a:t>
            </a:r>
            <a:r>
              <a:rPr sz="2133" spc="-7" dirty="0">
                <a:latin typeface="Consolas"/>
                <a:cs typeface="Consolas"/>
              </a:rPr>
              <a:t>}</a:t>
            </a:r>
            <a:endParaRPr sz="2133">
              <a:latin typeface="Consolas"/>
              <a:cs typeface="Consolas"/>
            </a:endParaRPr>
          </a:p>
          <a:p>
            <a:pPr marL="709489"/>
            <a:r>
              <a:rPr sz="2133" spc="-7" dirty="0">
                <a:latin typeface="Consolas"/>
                <a:cs typeface="Consolas"/>
              </a:rPr>
              <a:t>}</a:t>
            </a:r>
            <a:endParaRPr sz="2133">
              <a:latin typeface="Consolas"/>
              <a:cs typeface="Consolas"/>
            </a:endParaRPr>
          </a:p>
          <a:p>
            <a:pPr>
              <a:spcBef>
                <a:spcPts val="27"/>
              </a:spcBef>
            </a:pPr>
            <a:endParaRPr sz="2200">
              <a:latin typeface="Times New Roman"/>
              <a:cs typeface="Times New Roman"/>
            </a:endParaRPr>
          </a:p>
          <a:p>
            <a:pPr marL="1302141" marR="4460127" indent="-593497">
              <a:spcBef>
                <a:spcPts val="7"/>
              </a:spcBef>
            </a:pPr>
            <a:r>
              <a:rPr sz="2133" spc="-13" dirty="0">
                <a:solidFill>
                  <a:srgbClr val="0000FF"/>
                </a:solidFill>
                <a:latin typeface="Consolas"/>
                <a:cs typeface="Consolas"/>
              </a:rPr>
              <a:t>public </a:t>
            </a:r>
            <a:r>
              <a:rPr sz="2133" spc="-7" dirty="0">
                <a:solidFill>
                  <a:srgbClr val="2B8FAE"/>
                </a:solidFill>
                <a:latin typeface="Consolas"/>
                <a:cs typeface="Consolas"/>
              </a:rPr>
              <a:t>EmployeeViewModel </a:t>
            </a:r>
            <a:r>
              <a:rPr sz="2133" spc="-13" dirty="0">
                <a:latin typeface="Consolas"/>
                <a:cs typeface="Consolas"/>
              </a:rPr>
              <a:t>Supervisor </a:t>
            </a:r>
            <a:r>
              <a:rPr sz="2133" spc="-7" dirty="0">
                <a:latin typeface="Consolas"/>
                <a:cs typeface="Consolas"/>
              </a:rPr>
              <a:t>{  </a:t>
            </a:r>
            <a:r>
              <a:rPr sz="2133" spc="-13" dirty="0">
                <a:solidFill>
                  <a:srgbClr val="0000FF"/>
                </a:solidFill>
                <a:latin typeface="Consolas"/>
                <a:cs typeface="Consolas"/>
              </a:rPr>
              <a:t>get </a:t>
            </a:r>
            <a:r>
              <a:rPr sz="2133" spc="-7" dirty="0">
                <a:latin typeface="Consolas"/>
                <a:cs typeface="Consolas"/>
              </a:rPr>
              <a:t>{ </a:t>
            </a:r>
            <a:r>
              <a:rPr sz="2133" spc="-13" dirty="0">
                <a:solidFill>
                  <a:srgbClr val="0000FF"/>
                </a:solidFill>
                <a:latin typeface="Consolas"/>
                <a:cs typeface="Consolas"/>
              </a:rPr>
              <a:t>return new</a:t>
            </a:r>
            <a:r>
              <a:rPr sz="2133" spc="13" dirty="0">
                <a:solidFill>
                  <a:srgbClr val="0000FF"/>
                </a:solidFill>
                <a:latin typeface="Consolas"/>
                <a:cs typeface="Consolas"/>
              </a:rPr>
              <a:t> </a:t>
            </a:r>
            <a:r>
              <a:rPr sz="2133" spc="-13" dirty="0">
                <a:latin typeface="Consolas"/>
                <a:cs typeface="Consolas"/>
              </a:rPr>
              <a:t>EmployeeViewModel(</a:t>
            </a:r>
            <a:endParaRPr sz="2133">
              <a:latin typeface="Consolas"/>
              <a:cs typeface="Consolas"/>
            </a:endParaRPr>
          </a:p>
          <a:p>
            <a:pPr marL="4265400"/>
            <a:r>
              <a:rPr sz="2133" spc="-13" dirty="0">
                <a:solidFill>
                  <a:srgbClr val="2B8FAE"/>
                </a:solidFill>
                <a:latin typeface="Consolas"/>
                <a:cs typeface="Consolas"/>
              </a:rPr>
              <a:t>Employee</a:t>
            </a:r>
            <a:r>
              <a:rPr sz="2133" spc="-13" dirty="0">
                <a:latin typeface="Consolas"/>
                <a:cs typeface="Consolas"/>
              </a:rPr>
              <a:t>.GetById(</a:t>
            </a:r>
            <a:r>
              <a:rPr sz="2133" spc="-13" dirty="0">
                <a:solidFill>
                  <a:srgbClr val="0000FF"/>
                </a:solidFill>
                <a:latin typeface="Consolas"/>
                <a:cs typeface="Consolas"/>
              </a:rPr>
              <a:t>this</a:t>
            </a:r>
            <a:r>
              <a:rPr sz="2133" spc="-13" dirty="0">
                <a:latin typeface="Consolas"/>
                <a:cs typeface="Consolas"/>
              </a:rPr>
              <a:t>.supervisor));</a:t>
            </a:r>
            <a:r>
              <a:rPr sz="2133" spc="40" dirty="0">
                <a:latin typeface="Consolas"/>
                <a:cs typeface="Consolas"/>
              </a:rPr>
              <a:t> </a:t>
            </a:r>
            <a:r>
              <a:rPr sz="2133" spc="-7" dirty="0">
                <a:latin typeface="Consolas"/>
                <a:cs typeface="Consolas"/>
              </a:rPr>
              <a:t>}</a:t>
            </a:r>
            <a:endParaRPr sz="2133">
              <a:latin typeface="Consolas"/>
              <a:cs typeface="Consolas"/>
            </a:endParaRPr>
          </a:p>
          <a:p>
            <a:pPr marL="709489">
              <a:lnSpc>
                <a:spcPts val="2513"/>
              </a:lnSpc>
            </a:pPr>
            <a:r>
              <a:rPr sz="2133" spc="-7" dirty="0">
                <a:latin typeface="Consolas"/>
                <a:cs typeface="Consolas"/>
              </a:rPr>
              <a:t>}</a:t>
            </a:r>
            <a:endParaRPr sz="2133">
              <a:latin typeface="Consolas"/>
              <a:cs typeface="Consolas"/>
            </a:endParaRPr>
          </a:p>
          <a:p>
            <a:pPr marL="115144">
              <a:lnSpc>
                <a:spcPts val="2513"/>
              </a:lnSpc>
            </a:pPr>
            <a:r>
              <a:rPr sz="2133" spc="-7" dirty="0">
                <a:latin typeface="Consolas"/>
                <a:cs typeface="Consolas"/>
              </a:rPr>
              <a:t>}</a:t>
            </a:r>
            <a:endParaRPr sz="2133">
              <a:latin typeface="Consolas"/>
              <a:cs typeface="Consolas"/>
            </a:endParaRPr>
          </a:p>
        </p:txBody>
      </p:sp>
    </p:spTree>
    <p:extLst>
      <p:ext uri="{BB962C8B-B14F-4D97-AF65-F5344CB8AC3E}">
        <p14:creationId xmlns:p14="http://schemas.microsoft.com/office/powerpoint/2010/main" val="256514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4587" y="1665223"/>
            <a:ext cx="7154333" cy="410433"/>
          </a:xfrm>
          <a:prstGeom prst="rect">
            <a:avLst/>
          </a:prstGeom>
        </p:spPr>
        <p:txBody>
          <a:bodyPr vert="horz" wrap="square" lIns="0" tIns="0" rIns="0" bIns="0" rtlCol="0">
            <a:spAutoFit/>
          </a:bodyPr>
          <a:lstStyle/>
          <a:p>
            <a:pPr marL="474121" indent="-457189">
              <a:buFont typeface="Wingdings"/>
              <a:buChar char=""/>
              <a:tabLst>
                <a:tab pos="474121" algn="l"/>
              </a:tabLst>
            </a:pPr>
            <a:r>
              <a:rPr sz="2667" dirty="0">
                <a:solidFill>
                  <a:srgbClr val="0A111E"/>
                </a:solidFill>
                <a:latin typeface="Segoe UI Light"/>
                <a:cs typeface="Segoe UI Light"/>
              </a:rPr>
              <a:t>… </a:t>
            </a:r>
            <a:r>
              <a:rPr sz="2667" spc="-7" dirty="0">
                <a:solidFill>
                  <a:srgbClr val="0A111E"/>
                </a:solidFill>
                <a:latin typeface="Segoe UI Light"/>
                <a:cs typeface="Segoe UI Light"/>
              </a:rPr>
              <a:t>provides </a:t>
            </a:r>
            <a:r>
              <a:rPr sz="2667" dirty="0">
                <a:solidFill>
                  <a:srgbClr val="0A111E"/>
                </a:solidFill>
                <a:latin typeface="Segoe UI Light"/>
                <a:cs typeface="Segoe UI Light"/>
              </a:rPr>
              <a:t>bindable way to access </a:t>
            </a:r>
            <a:r>
              <a:rPr sz="2667" spc="-13" dirty="0">
                <a:solidFill>
                  <a:srgbClr val="0A111E"/>
                </a:solidFill>
                <a:latin typeface="Segoe UI Light"/>
                <a:cs typeface="Segoe UI Light"/>
              </a:rPr>
              <a:t>related</a:t>
            </a:r>
            <a:r>
              <a:rPr sz="2667" spc="-7" dirty="0">
                <a:solidFill>
                  <a:srgbClr val="0A111E"/>
                </a:solidFill>
                <a:latin typeface="Segoe UI Light"/>
                <a:cs typeface="Segoe UI Light"/>
              </a:rPr>
              <a:t> </a:t>
            </a:r>
            <a:r>
              <a:rPr sz="2667" dirty="0">
                <a:solidFill>
                  <a:srgbClr val="0A111E"/>
                </a:solidFill>
                <a:latin typeface="Segoe UI Light"/>
                <a:cs typeface="Segoe UI Light"/>
              </a:rPr>
              <a:t>data</a:t>
            </a:r>
            <a:endParaRPr sz="2667">
              <a:latin typeface="Segoe UI Light"/>
              <a:cs typeface="Segoe UI Light"/>
            </a:endParaRPr>
          </a:p>
        </p:txBody>
      </p:sp>
      <p:sp>
        <p:nvSpPr>
          <p:cNvPr id="3" name="object 3"/>
          <p:cNvSpPr txBox="1">
            <a:spLocks noGrp="1"/>
          </p:cNvSpPr>
          <p:nvPr>
            <p:ph type="title"/>
          </p:nvPr>
        </p:nvSpPr>
        <p:spPr>
          <a:xfrm>
            <a:off x="1117600" y="1031987"/>
            <a:ext cx="14020800" cy="677108"/>
          </a:xfrm>
          <a:prstGeom prst="rect">
            <a:avLst/>
          </a:prstGeom>
        </p:spPr>
        <p:txBody>
          <a:bodyPr vert="horz" wrap="square" lIns="0" tIns="0" rIns="0" bIns="0" rtlCol="0" anchor="ctr">
            <a:spAutoFit/>
          </a:bodyPr>
          <a:lstStyle/>
          <a:p>
            <a:pPr marL="16933">
              <a:lnSpc>
                <a:spcPct val="100000"/>
              </a:lnSpc>
            </a:pPr>
            <a:r>
              <a:rPr spc="-7" dirty="0"/>
              <a:t>What is </a:t>
            </a:r>
            <a:r>
              <a:rPr dirty="0"/>
              <a:t>the</a:t>
            </a:r>
            <a:r>
              <a:rPr spc="-33" dirty="0"/>
              <a:t> </a:t>
            </a:r>
            <a:r>
              <a:rPr spc="-7" dirty="0"/>
              <a:t>ViewModel?</a:t>
            </a:r>
          </a:p>
        </p:txBody>
      </p:sp>
      <p:sp>
        <p:nvSpPr>
          <p:cNvPr id="4" name="object 4"/>
          <p:cNvSpPr txBox="1"/>
          <p:nvPr/>
        </p:nvSpPr>
        <p:spPr>
          <a:xfrm>
            <a:off x="609600" y="2403857"/>
            <a:ext cx="10972800" cy="3965402"/>
          </a:xfrm>
          <a:prstGeom prst="rect">
            <a:avLst/>
          </a:prstGeom>
          <a:ln w="9144">
            <a:solidFill>
              <a:srgbClr val="5F6D6E"/>
            </a:solidFill>
          </a:ln>
        </p:spPr>
        <p:txBody>
          <a:bodyPr vert="horz" wrap="square" lIns="0" tIns="41487" rIns="0" bIns="0" rtlCol="0">
            <a:spAutoFit/>
          </a:bodyPr>
          <a:lstStyle/>
          <a:p>
            <a:pPr marL="115144">
              <a:spcBef>
                <a:spcPts val="327"/>
              </a:spcBef>
            </a:pPr>
            <a:r>
              <a:rPr sz="2133" spc="-13" dirty="0">
                <a:solidFill>
                  <a:srgbClr val="0000FF"/>
                </a:solidFill>
                <a:latin typeface="Consolas"/>
                <a:cs typeface="Consolas"/>
              </a:rPr>
              <a:t>partial class</a:t>
            </a:r>
            <a:r>
              <a:rPr sz="2133" spc="-47" dirty="0">
                <a:solidFill>
                  <a:srgbClr val="0000FF"/>
                </a:solidFill>
                <a:latin typeface="Consolas"/>
                <a:cs typeface="Consolas"/>
              </a:rPr>
              <a:t> </a:t>
            </a:r>
            <a:r>
              <a:rPr sz="2133" spc="-13" dirty="0">
                <a:solidFill>
                  <a:srgbClr val="2B8FAE"/>
                </a:solidFill>
                <a:latin typeface="Consolas"/>
                <a:cs typeface="Consolas"/>
              </a:rPr>
              <a:t>EmployeeViewModel</a:t>
            </a:r>
            <a:endParaRPr sz="2133">
              <a:latin typeface="Consolas"/>
              <a:cs typeface="Consolas"/>
            </a:endParaRPr>
          </a:p>
          <a:p>
            <a:pPr marL="115144"/>
            <a:r>
              <a:rPr sz="2133" spc="-7" dirty="0">
                <a:latin typeface="Consolas"/>
                <a:cs typeface="Consolas"/>
              </a:rPr>
              <a:t>{</a:t>
            </a:r>
            <a:endParaRPr sz="2133">
              <a:latin typeface="Consolas"/>
              <a:cs typeface="Consolas"/>
            </a:endParaRPr>
          </a:p>
          <a:p>
            <a:pPr marL="709489"/>
            <a:r>
              <a:rPr sz="2133" spc="-13" dirty="0">
                <a:latin typeface="Consolas"/>
                <a:cs typeface="Consolas"/>
              </a:rPr>
              <a:t>...</a:t>
            </a:r>
            <a:endParaRPr sz="2133">
              <a:latin typeface="Consolas"/>
              <a:cs typeface="Consolas"/>
            </a:endParaRPr>
          </a:p>
          <a:p>
            <a:pPr marL="1153978" marR="3866630" indent="-445336"/>
            <a:r>
              <a:rPr sz="2133" spc="-13" dirty="0">
                <a:solidFill>
                  <a:srgbClr val="0000FF"/>
                </a:solidFill>
                <a:latin typeface="Consolas"/>
                <a:cs typeface="Consolas"/>
              </a:rPr>
              <a:t>public </a:t>
            </a:r>
            <a:r>
              <a:rPr sz="2133" spc="-13" dirty="0">
                <a:solidFill>
                  <a:srgbClr val="2B8FAE"/>
                </a:solidFill>
                <a:latin typeface="Consolas"/>
                <a:cs typeface="Consolas"/>
              </a:rPr>
              <a:t>IEnumerable</a:t>
            </a:r>
            <a:r>
              <a:rPr sz="2133" spc="-13" dirty="0">
                <a:latin typeface="Consolas"/>
                <a:cs typeface="Consolas"/>
              </a:rPr>
              <a:t>&lt;</a:t>
            </a:r>
            <a:r>
              <a:rPr sz="2133" spc="-13" dirty="0">
                <a:solidFill>
                  <a:srgbClr val="0000FF"/>
                </a:solidFill>
                <a:latin typeface="Consolas"/>
                <a:cs typeface="Consolas"/>
              </a:rPr>
              <a:t>string</a:t>
            </a:r>
            <a:r>
              <a:rPr sz="2133" spc="-13" dirty="0">
                <a:latin typeface="Consolas"/>
                <a:cs typeface="Consolas"/>
              </a:rPr>
              <a:t>&gt; ActiveProjects </a:t>
            </a:r>
            <a:r>
              <a:rPr sz="2133" spc="-7" dirty="0">
                <a:latin typeface="Consolas"/>
                <a:cs typeface="Consolas"/>
              </a:rPr>
              <a:t>{  </a:t>
            </a:r>
            <a:r>
              <a:rPr sz="2133" spc="-13" dirty="0">
                <a:solidFill>
                  <a:srgbClr val="0000FF"/>
                </a:solidFill>
                <a:latin typeface="Consolas"/>
                <a:cs typeface="Consolas"/>
              </a:rPr>
              <a:t>get</a:t>
            </a:r>
            <a:r>
              <a:rPr sz="2133" spc="-127" dirty="0">
                <a:solidFill>
                  <a:srgbClr val="0000FF"/>
                </a:solidFill>
                <a:latin typeface="Consolas"/>
                <a:cs typeface="Consolas"/>
              </a:rPr>
              <a:t> </a:t>
            </a:r>
            <a:r>
              <a:rPr sz="2133" spc="-7" dirty="0">
                <a:latin typeface="Consolas"/>
                <a:cs typeface="Consolas"/>
              </a:rPr>
              <a:t>{</a:t>
            </a:r>
            <a:endParaRPr sz="2133">
              <a:latin typeface="Consolas"/>
              <a:cs typeface="Consolas"/>
            </a:endParaRPr>
          </a:p>
          <a:p>
            <a:pPr marL="1747476"/>
            <a:r>
              <a:rPr sz="2133" spc="-13" dirty="0">
                <a:solidFill>
                  <a:srgbClr val="0000FF"/>
                </a:solidFill>
                <a:latin typeface="Consolas"/>
                <a:cs typeface="Consolas"/>
              </a:rPr>
              <a:t>return</a:t>
            </a:r>
            <a:r>
              <a:rPr sz="2133" spc="-47" dirty="0">
                <a:solidFill>
                  <a:srgbClr val="0000FF"/>
                </a:solidFill>
                <a:latin typeface="Consolas"/>
                <a:cs typeface="Consolas"/>
              </a:rPr>
              <a:t> </a:t>
            </a:r>
            <a:r>
              <a:rPr sz="2133" spc="-13" dirty="0">
                <a:solidFill>
                  <a:srgbClr val="2B8FAE"/>
                </a:solidFill>
                <a:latin typeface="Consolas"/>
                <a:cs typeface="Consolas"/>
              </a:rPr>
              <a:t>CompanyProjects</a:t>
            </a:r>
            <a:r>
              <a:rPr sz="2133" spc="-13" dirty="0">
                <a:latin typeface="Consolas"/>
                <a:cs typeface="Consolas"/>
              </a:rPr>
              <a:t>.All</a:t>
            </a:r>
            <a:endParaRPr sz="2133">
              <a:latin typeface="Consolas"/>
              <a:cs typeface="Consolas"/>
            </a:endParaRPr>
          </a:p>
          <a:p>
            <a:pPr marL="2043802"/>
            <a:r>
              <a:rPr sz="2133" spc="-13" dirty="0">
                <a:latin typeface="Consolas"/>
                <a:cs typeface="Consolas"/>
              </a:rPr>
              <a:t>.Where(p </a:t>
            </a:r>
            <a:r>
              <a:rPr sz="2133" spc="-7" dirty="0">
                <a:latin typeface="Consolas"/>
                <a:cs typeface="Consolas"/>
              </a:rPr>
              <a:t>=&gt; </a:t>
            </a:r>
            <a:r>
              <a:rPr sz="2133" spc="-13" dirty="0">
                <a:latin typeface="Consolas"/>
                <a:cs typeface="Consolas"/>
              </a:rPr>
              <a:t>p.Owner </a:t>
            </a:r>
            <a:r>
              <a:rPr sz="2133" spc="-7" dirty="0">
                <a:latin typeface="Consolas"/>
                <a:cs typeface="Consolas"/>
              </a:rPr>
              <a:t>==</a:t>
            </a:r>
            <a:r>
              <a:rPr sz="2133" spc="-20" dirty="0">
                <a:latin typeface="Consolas"/>
                <a:cs typeface="Consolas"/>
              </a:rPr>
              <a:t> </a:t>
            </a:r>
            <a:r>
              <a:rPr sz="2133" spc="-13" dirty="0">
                <a:latin typeface="Consolas"/>
                <a:cs typeface="Consolas"/>
              </a:rPr>
              <a:t>model.Id</a:t>
            </a:r>
            <a:endParaRPr sz="2133">
              <a:latin typeface="Consolas"/>
              <a:cs typeface="Consolas"/>
            </a:endParaRPr>
          </a:p>
          <a:p>
            <a:pPr marL="3080096"/>
            <a:r>
              <a:rPr sz="2133" spc="-7" dirty="0">
                <a:latin typeface="Consolas"/>
                <a:cs typeface="Consolas"/>
              </a:rPr>
              <a:t>&amp;&amp;</a:t>
            </a:r>
            <a:r>
              <a:rPr sz="2133" spc="-73" dirty="0">
                <a:latin typeface="Consolas"/>
                <a:cs typeface="Consolas"/>
              </a:rPr>
              <a:t> </a:t>
            </a:r>
            <a:r>
              <a:rPr sz="2133" spc="-13" dirty="0">
                <a:latin typeface="Consolas"/>
                <a:cs typeface="Consolas"/>
              </a:rPr>
              <a:t>p.IsActive)</a:t>
            </a:r>
            <a:endParaRPr sz="2133">
              <a:latin typeface="Consolas"/>
              <a:cs typeface="Consolas"/>
            </a:endParaRPr>
          </a:p>
          <a:p>
            <a:pPr marL="2043802"/>
            <a:r>
              <a:rPr sz="2133" spc="-7" dirty="0">
                <a:latin typeface="Consolas"/>
                <a:cs typeface="Consolas"/>
              </a:rPr>
              <a:t>.Select(p =&gt;</a:t>
            </a:r>
            <a:r>
              <a:rPr sz="2133" spc="-93" dirty="0">
                <a:latin typeface="Consolas"/>
                <a:cs typeface="Consolas"/>
              </a:rPr>
              <a:t> </a:t>
            </a:r>
            <a:r>
              <a:rPr sz="2133" spc="-13" dirty="0">
                <a:latin typeface="Consolas"/>
                <a:cs typeface="Consolas"/>
              </a:rPr>
              <a:t>p.Name).ToList();</a:t>
            </a:r>
            <a:endParaRPr sz="2133">
              <a:latin typeface="Consolas"/>
              <a:cs typeface="Consolas"/>
            </a:endParaRPr>
          </a:p>
          <a:p>
            <a:pPr marL="1302141"/>
            <a:r>
              <a:rPr sz="2133" spc="-7" dirty="0">
                <a:latin typeface="Consolas"/>
                <a:cs typeface="Consolas"/>
              </a:rPr>
              <a:t>}</a:t>
            </a:r>
            <a:endParaRPr sz="2133">
              <a:latin typeface="Consolas"/>
              <a:cs typeface="Consolas"/>
            </a:endParaRPr>
          </a:p>
          <a:p>
            <a:pPr marL="709489">
              <a:lnSpc>
                <a:spcPts val="2513"/>
              </a:lnSpc>
            </a:pPr>
            <a:r>
              <a:rPr sz="2133" spc="-7" dirty="0">
                <a:latin typeface="Consolas"/>
                <a:cs typeface="Consolas"/>
              </a:rPr>
              <a:t>}</a:t>
            </a:r>
            <a:endParaRPr sz="2133">
              <a:latin typeface="Consolas"/>
              <a:cs typeface="Consolas"/>
            </a:endParaRPr>
          </a:p>
          <a:p>
            <a:pPr marL="115144">
              <a:lnSpc>
                <a:spcPts val="2513"/>
              </a:lnSpc>
            </a:pPr>
            <a:r>
              <a:rPr sz="2133" spc="-7" dirty="0">
                <a:latin typeface="Consolas"/>
                <a:cs typeface="Consolas"/>
              </a:rPr>
              <a:t>}</a:t>
            </a:r>
            <a:endParaRPr sz="2133">
              <a:latin typeface="Consolas"/>
              <a:cs typeface="Consolas"/>
            </a:endParaRPr>
          </a:p>
        </p:txBody>
      </p:sp>
    </p:spTree>
    <p:extLst>
      <p:ext uri="{BB962C8B-B14F-4D97-AF65-F5344CB8AC3E}">
        <p14:creationId xmlns:p14="http://schemas.microsoft.com/office/powerpoint/2010/main" val="1246664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7839962" y="5343325"/>
            <a:ext cx="4024525" cy="1492097"/>
          </a:xfrm>
          <a:prstGeom prst="rect">
            <a:avLst/>
          </a:prstGeom>
        </p:spPr>
        <p:txBody>
          <a:bodyPr vert="horz" lIns="121920" tIns="60960" rIns="121920" bIns="60960" rtlCol="0">
            <a:normAutofit/>
          </a:bodyPr>
          <a:lstStyle>
            <a:lvl1pPr marL="0" indent="0" algn="l" defTabSz="457200" rtl="0" eaLnBrk="1" latinLnBrk="0" hangingPunct="1">
              <a:spcBef>
                <a:spcPct val="20000"/>
              </a:spcBef>
              <a:buFont typeface="Arial"/>
              <a:buNone/>
              <a:defRPr sz="2800" b="0" i="0" kern="1200">
                <a:solidFill>
                  <a:srgbClr val="BFBFBF"/>
                </a:solidFill>
                <a:latin typeface="Helvetica Light"/>
                <a:ea typeface="+mn-ea"/>
                <a:cs typeface="Helvetica Light"/>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2133" dirty="0">
              <a:solidFill>
                <a:srgbClr val="FFFFFF"/>
              </a:solidFill>
              <a:latin typeface="Helvetica"/>
              <a:cs typeface="Helvetica"/>
            </a:endParaRPr>
          </a:p>
        </p:txBody>
      </p:sp>
      <p:sp>
        <p:nvSpPr>
          <p:cNvPr id="16" name="TextBox 15"/>
          <p:cNvSpPr txBox="1"/>
          <p:nvPr/>
        </p:nvSpPr>
        <p:spPr>
          <a:xfrm>
            <a:off x="-3431437" y="831724"/>
            <a:ext cx="184731" cy="461665"/>
          </a:xfrm>
          <a:prstGeom prst="rect">
            <a:avLst/>
          </a:prstGeom>
          <a:noFill/>
        </p:spPr>
        <p:txBody>
          <a:bodyPr wrap="none" rtlCol="0">
            <a:spAutoFit/>
          </a:bodyPr>
          <a:lstStyle/>
          <a:p>
            <a:endParaRPr lang="en-US" sz="2400" dirty="0"/>
          </a:p>
        </p:txBody>
      </p:sp>
      <p:sp>
        <p:nvSpPr>
          <p:cNvPr id="17" name="TextBox 16"/>
          <p:cNvSpPr txBox="1"/>
          <p:nvPr/>
        </p:nvSpPr>
        <p:spPr>
          <a:xfrm>
            <a:off x="14334792" y="5955730"/>
            <a:ext cx="184731" cy="461665"/>
          </a:xfrm>
          <a:prstGeom prst="rect">
            <a:avLst/>
          </a:prstGeom>
          <a:noFill/>
        </p:spPr>
        <p:txBody>
          <a:bodyPr wrap="none" rtlCol="0">
            <a:spAutoFit/>
          </a:bodyPr>
          <a:lstStyle/>
          <a:p>
            <a:endParaRPr lang="en-US" sz="2400" dirty="0"/>
          </a:p>
        </p:txBody>
      </p:sp>
      <p:sp>
        <p:nvSpPr>
          <p:cNvPr id="9" name="TextBox 6"/>
          <p:cNvSpPr txBox="1">
            <a:spLocks noChangeArrowheads="1"/>
          </p:cNvSpPr>
          <p:nvPr/>
        </p:nvSpPr>
        <p:spPr bwMode="auto">
          <a:xfrm>
            <a:off x="6483352" y="5151967"/>
            <a:ext cx="4906433" cy="913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667" dirty="0">
                <a:solidFill>
                  <a:srgbClr val="7F7F7F"/>
                </a:solidFill>
                <a:latin typeface="Helvetica Light"/>
                <a:cs typeface="Helvetica Light"/>
              </a:rPr>
              <a:t>Automatically test your app on</a:t>
            </a:r>
          </a:p>
          <a:p>
            <a:pPr algn="ctr" eaLnBrk="1" hangingPunct="1"/>
            <a:r>
              <a:rPr lang="en-US" sz="2667" dirty="0">
                <a:solidFill>
                  <a:srgbClr val="7F7F7F"/>
                </a:solidFill>
                <a:latin typeface="Helvetica Light"/>
                <a:cs typeface="Helvetica Light"/>
              </a:rPr>
              <a:t>hundreds of mobile devices </a:t>
            </a:r>
          </a:p>
        </p:txBody>
      </p:sp>
      <p:sp>
        <p:nvSpPr>
          <p:cNvPr id="10" name="TextBox 2"/>
          <p:cNvSpPr txBox="1">
            <a:spLocks noChangeArrowheads="1"/>
          </p:cNvSpPr>
          <p:nvPr/>
        </p:nvSpPr>
        <p:spPr bwMode="auto">
          <a:xfrm>
            <a:off x="270934" y="5151967"/>
            <a:ext cx="5966884" cy="913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667" dirty="0">
                <a:solidFill>
                  <a:srgbClr val="7F7F7F"/>
                </a:solidFill>
                <a:latin typeface="Helvetica Neue Light"/>
                <a:cs typeface="Helvetica Neue Light"/>
              </a:rPr>
              <a:t>Create native iOS, Android, Mac and</a:t>
            </a:r>
          </a:p>
          <a:p>
            <a:pPr algn="ctr" eaLnBrk="1" hangingPunct="1"/>
            <a:r>
              <a:rPr lang="en-US" sz="2667" dirty="0">
                <a:solidFill>
                  <a:srgbClr val="7F7F7F"/>
                </a:solidFill>
                <a:latin typeface="Helvetica Neue Light"/>
                <a:cs typeface="Helvetica Neue Light"/>
              </a:rPr>
              <a:t>Windows apps in Visual Studio and C#</a:t>
            </a:r>
          </a:p>
        </p:txBody>
      </p:sp>
      <p:grpSp>
        <p:nvGrpSpPr>
          <p:cNvPr id="11" name="Group 7"/>
          <p:cNvGrpSpPr>
            <a:grpSpLocks noChangeAspect="1"/>
          </p:cNvGrpSpPr>
          <p:nvPr/>
        </p:nvGrpSpPr>
        <p:grpSpPr bwMode="auto">
          <a:xfrm>
            <a:off x="974726" y="1498600"/>
            <a:ext cx="4559300" cy="3767667"/>
            <a:chOff x="468952" y="923873"/>
            <a:chExt cx="3895901" cy="3218489"/>
          </a:xfrm>
        </p:grpSpPr>
        <p:pic>
          <p:nvPicPr>
            <p:cNvPr id="12" name="Picture 11" descr="Visual Studio Screensho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52" y="923873"/>
              <a:ext cx="3781953" cy="2842396"/>
            </a:xfrm>
            <a:prstGeom prst="rect">
              <a:avLst/>
            </a:prstGeom>
            <a:effectLst>
              <a:outerShdw blurRad="142875" dist="76200" dir="5400000" algn="tl" rotWithShape="0">
                <a:srgbClr val="000000">
                  <a:alpha val="43000"/>
                </a:srgbClr>
              </a:outerShdw>
            </a:effectLst>
          </p:spPr>
        </p:pic>
        <p:pic>
          <p:nvPicPr>
            <p:cNvPr id="13" name="Picture 9" descr="rdio-for-android.pn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068916" y="1811884"/>
              <a:ext cx="1295937" cy="21441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0" descr="rdio-for-iphone.png"/>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754246" y="2002843"/>
              <a:ext cx="1250957" cy="21395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 name="Group 4"/>
          <p:cNvGrpSpPr>
            <a:grpSpLocks/>
          </p:cNvGrpSpPr>
          <p:nvPr/>
        </p:nvGrpSpPr>
        <p:grpSpPr bwMode="auto">
          <a:xfrm>
            <a:off x="1002241" y="486834"/>
            <a:ext cx="4504267" cy="630767"/>
            <a:chOff x="1178203" y="364472"/>
            <a:chExt cx="3377034" cy="473317"/>
          </a:xfrm>
        </p:grpSpPr>
        <p:pic>
          <p:nvPicPr>
            <p:cNvPr id="19" name="Picture 2" descr="Xamarin Platform logo.png"/>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764573" y="398649"/>
              <a:ext cx="2790664" cy="439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3"/>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178203" y="364472"/>
              <a:ext cx="511190" cy="453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 name="Picture 1"/>
          <p:cNvPicPr>
            <a:picLocks noChangeAspect="1"/>
          </p:cNvPicPr>
          <p:nvPr/>
        </p:nvPicPr>
        <p:blipFill>
          <a:blip r:embed="rId8"/>
          <a:stretch>
            <a:fillRect/>
          </a:stretch>
        </p:blipFill>
        <p:spPr>
          <a:xfrm>
            <a:off x="6186796" y="1498601"/>
            <a:ext cx="5677691" cy="3653367"/>
          </a:xfrm>
          <a:prstGeom prst="rect">
            <a:avLst/>
          </a:prstGeom>
        </p:spPr>
      </p:pic>
      <p:pic>
        <p:nvPicPr>
          <p:cNvPr id="3" name="Picture 2"/>
          <p:cNvPicPr>
            <a:picLocks noChangeAspect="1"/>
          </p:cNvPicPr>
          <p:nvPr/>
        </p:nvPicPr>
        <p:blipFill>
          <a:blip r:embed="rId9"/>
          <a:stretch>
            <a:fillRect/>
          </a:stretch>
        </p:blipFill>
        <p:spPr>
          <a:xfrm>
            <a:off x="6008355" y="366492"/>
            <a:ext cx="6034573" cy="930465"/>
          </a:xfrm>
          <a:prstGeom prst="rect">
            <a:avLst/>
          </a:prstGeom>
        </p:spPr>
      </p:pic>
    </p:spTree>
    <p:extLst>
      <p:ext uri="{BB962C8B-B14F-4D97-AF65-F5344CB8AC3E}">
        <p14:creationId xmlns:p14="http://schemas.microsoft.com/office/powerpoint/2010/main" val="193570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4587" y="1372921"/>
            <a:ext cx="10448712" cy="1385187"/>
          </a:xfrm>
          <a:prstGeom prst="rect">
            <a:avLst/>
          </a:prstGeom>
        </p:spPr>
        <p:txBody>
          <a:bodyPr vert="horz" wrap="square" lIns="0" tIns="0" rIns="0" bIns="0" rtlCol="0">
            <a:spAutoFit/>
          </a:bodyPr>
          <a:lstStyle/>
          <a:p>
            <a:pPr marL="474121" indent="-457189">
              <a:buFont typeface="Wingdings"/>
              <a:buChar char=""/>
              <a:tabLst>
                <a:tab pos="474121" algn="l"/>
              </a:tabLst>
            </a:pPr>
            <a:r>
              <a:rPr sz="2667" dirty="0">
                <a:solidFill>
                  <a:srgbClr val="202E3D"/>
                </a:solidFill>
                <a:latin typeface="Segoe UI Light"/>
                <a:cs typeface="Segoe UI Light"/>
              </a:rPr>
              <a:t>… and </a:t>
            </a:r>
            <a:r>
              <a:rPr sz="2667" spc="-7" dirty="0">
                <a:solidFill>
                  <a:srgbClr val="202E3D"/>
                </a:solidFill>
                <a:latin typeface="Segoe UI Light"/>
                <a:cs typeface="Segoe UI Light"/>
              </a:rPr>
              <a:t>provides </a:t>
            </a:r>
            <a:r>
              <a:rPr sz="2667" dirty="0">
                <a:solidFill>
                  <a:srgbClr val="202E3D"/>
                </a:solidFill>
                <a:latin typeface="Segoe UI Light"/>
                <a:cs typeface="Segoe UI Light"/>
              </a:rPr>
              <a:t>a convenient place to </a:t>
            </a:r>
            <a:r>
              <a:rPr sz="2667" spc="7" dirty="0">
                <a:solidFill>
                  <a:srgbClr val="202E3D"/>
                </a:solidFill>
                <a:latin typeface="Segoe UI Light"/>
                <a:cs typeface="Segoe UI Light"/>
              </a:rPr>
              <a:t>put </a:t>
            </a:r>
            <a:r>
              <a:rPr sz="2667" dirty="0">
                <a:solidFill>
                  <a:srgbClr val="202E3D"/>
                </a:solidFill>
                <a:latin typeface="Segoe UI Light"/>
                <a:cs typeface="Segoe UI Light"/>
              </a:rPr>
              <a:t>inconvenient logic for the</a:t>
            </a:r>
            <a:r>
              <a:rPr sz="2667" spc="100" dirty="0">
                <a:solidFill>
                  <a:srgbClr val="202E3D"/>
                </a:solidFill>
                <a:latin typeface="Segoe UI Light"/>
                <a:cs typeface="Segoe UI Light"/>
              </a:rPr>
              <a:t> </a:t>
            </a:r>
            <a:r>
              <a:rPr sz="2667" dirty="0">
                <a:solidFill>
                  <a:srgbClr val="202E3D"/>
                </a:solidFill>
                <a:latin typeface="Segoe UI Light"/>
                <a:cs typeface="Segoe UI Light"/>
              </a:rPr>
              <a:t>UI</a:t>
            </a:r>
            <a:endParaRPr sz="2667">
              <a:latin typeface="Segoe UI Light"/>
              <a:cs typeface="Segoe UI Light"/>
            </a:endParaRPr>
          </a:p>
          <a:p>
            <a:pPr marL="1008355" lvl="1" indent="-381837">
              <a:spcBef>
                <a:spcPts val="640"/>
              </a:spcBef>
              <a:buFont typeface="Wingdings"/>
              <a:buChar char=""/>
              <a:tabLst>
                <a:tab pos="1008355" algn="l"/>
                <a:tab pos="1009201" algn="l"/>
              </a:tabLst>
            </a:pPr>
            <a:r>
              <a:rPr sz="2667" spc="-13" dirty="0">
                <a:solidFill>
                  <a:srgbClr val="202E3D"/>
                </a:solidFill>
                <a:latin typeface="Segoe UI Light"/>
                <a:cs typeface="Segoe UI Light"/>
              </a:rPr>
              <a:t>Perform </a:t>
            </a:r>
            <a:r>
              <a:rPr sz="2667" spc="-7" dirty="0">
                <a:solidFill>
                  <a:srgbClr val="202E3D"/>
                </a:solidFill>
                <a:latin typeface="Segoe UI Light"/>
                <a:cs typeface="Segoe UI Light"/>
              </a:rPr>
              <a:t>input </a:t>
            </a:r>
            <a:r>
              <a:rPr sz="2667" dirty="0">
                <a:solidFill>
                  <a:srgbClr val="202E3D"/>
                </a:solidFill>
                <a:latin typeface="Segoe UI Light"/>
                <a:cs typeface="Segoe UI Light"/>
              </a:rPr>
              <a:t>validation </a:t>
            </a:r>
            <a:r>
              <a:rPr sz="2667" spc="-7" dirty="0">
                <a:solidFill>
                  <a:srgbClr val="202E3D"/>
                </a:solidFill>
                <a:latin typeface="Segoe UI Light"/>
                <a:cs typeface="Segoe UI Light"/>
              </a:rPr>
              <a:t>prior </a:t>
            </a:r>
            <a:r>
              <a:rPr sz="2667" dirty="0">
                <a:solidFill>
                  <a:srgbClr val="202E3D"/>
                </a:solidFill>
                <a:latin typeface="Segoe UI Light"/>
                <a:cs typeface="Segoe UI Light"/>
              </a:rPr>
              <a:t>to </a:t>
            </a:r>
            <a:r>
              <a:rPr sz="2667" spc="-7" dirty="0">
                <a:solidFill>
                  <a:srgbClr val="202E3D"/>
                </a:solidFill>
                <a:latin typeface="Segoe UI Light"/>
                <a:cs typeface="Segoe UI Light"/>
              </a:rPr>
              <a:t>storing it in </a:t>
            </a:r>
            <a:r>
              <a:rPr sz="2667" dirty="0">
                <a:solidFill>
                  <a:srgbClr val="202E3D"/>
                </a:solidFill>
                <a:latin typeface="Segoe UI Light"/>
                <a:cs typeface="Segoe UI Light"/>
              </a:rPr>
              <a:t>the</a:t>
            </a:r>
            <a:r>
              <a:rPr sz="2667" spc="80" dirty="0">
                <a:solidFill>
                  <a:srgbClr val="202E3D"/>
                </a:solidFill>
                <a:latin typeface="Segoe UI Light"/>
                <a:cs typeface="Segoe UI Light"/>
              </a:rPr>
              <a:t> </a:t>
            </a:r>
            <a:r>
              <a:rPr sz="2667" dirty="0">
                <a:solidFill>
                  <a:srgbClr val="202E3D"/>
                </a:solidFill>
                <a:latin typeface="Segoe UI Light"/>
                <a:cs typeface="Segoe UI Light"/>
              </a:rPr>
              <a:t>model</a:t>
            </a:r>
            <a:endParaRPr sz="2667">
              <a:latin typeface="Segoe UI Light"/>
              <a:cs typeface="Segoe UI Light"/>
            </a:endParaRPr>
          </a:p>
          <a:p>
            <a:pPr marL="1008355" lvl="1" indent="-381837">
              <a:spcBef>
                <a:spcPts val="640"/>
              </a:spcBef>
              <a:buFont typeface="Wingdings"/>
              <a:buChar char=""/>
              <a:tabLst>
                <a:tab pos="1008355" algn="l"/>
                <a:tab pos="1009201" algn="l"/>
              </a:tabLst>
            </a:pPr>
            <a:r>
              <a:rPr sz="2667" spc="-13" dirty="0">
                <a:solidFill>
                  <a:srgbClr val="202E3D"/>
                </a:solidFill>
                <a:latin typeface="Segoe UI Light"/>
                <a:cs typeface="Segoe UI Light"/>
              </a:rPr>
              <a:t>Perform </a:t>
            </a:r>
            <a:r>
              <a:rPr sz="2667" spc="-7" dirty="0">
                <a:solidFill>
                  <a:srgbClr val="202E3D"/>
                </a:solidFill>
                <a:latin typeface="Segoe UI Light"/>
                <a:cs typeface="Segoe UI Light"/>
              </a:rPr>
              <a:t>visual calculations or runtime </a:t>
            </a:r>
            <a:r>
              <a:rPr sz="2667" dirty="0">
                <a:solidFill>
                  <a:srgbClr val="202E3D"/>
                </a:solidFill>
                <a:latin typeface="Segoe UI Light"/>
                <a:cs typeface="Segoe UI Light"/>
              </a:rPr>
              <a:t>status </a:t>
            </a:r>
            <a:r>
              <a:rPr sz="2667" spc="-7" dirty="0">
                <a:solidFill>
                  <a:srgbClr val="202E3D"/>
                </a:solidFill>
                <a:latin typeface="Segoe UI Light"/>
                <a:cs typeface="Segoe UI Light"/>
              </a:rPr>
              <a:t>values </a:t>
            </a:r>
            <a:r>
              <a:rPr sz="2667" dirty="0">
                <a:solidFill>
                  <a:srgbClr val="202E3D"/>
                </a:solidFill>
                <a:latin typeface="Segoe UI Light"/>
                <a:cs typeface="Segoe UI Light"/>
              </a:rPr>
              <a:t>for the</a:t>
            </a:r>
            <a:r>
              <a:rPr sz="2667" spc="87" dirty="0">
                <a:solidFill>
                  <a:srgbClr val="202E3D"/>
                </a:solidFill>
                <a:latin typeface="Segoe UI Light"/>
                <a:cs typeface="Segoe UI Light"/>
              </a:rPr>
              <a:t> </a:t>
            </a:r>
            <a:r>
              <a:rPr sz="2667" dirty="0">
                <a:solidFill>
                  <a:srgbClr val="202E3D"/>
                </a:solidFill>
                <a:latin typeface="Segoe UI Light"/>
                <a:cs typeface="Segoe UI Light"/>
              </a:rPr>
              <a:t>UI</a:t>
            </a:r>
            <a:endParaRPr sz="2667">
              <a:latin typeface="Segoe UI Light"/>
              <a:cs typeface="Segoe UI Light"/>
            </a:endParaRPr>
          </a:p>
        </p:txBody>
      </p:sp>
      <p:sp>
        <p:nvSpPr>
          <p:cNvPr id="3" name="object 3"/>
          <p:cNvSpPr txBox="1">
            <a:spLocks noGrp="1"/>
          </p:cNvSpPr>
          <p:nvPr>
            <p:ph type="title"/>
          </p:nvPr>
        </p:nvSpPr>
        <p:spPr>
          <a:xfrm>
            <a:off x="863600" y="204055"/>
            <a:ext cx="10718800" cy="677108"/>
          </a:xfrm>
          <a:prstGeom prst="rect">
            <a:avLst/>
          </a:prstGeom>
        </p:spPr>
        <p:txBody>
          <a:bodyPr vert="horz" wrap="square" lIns="0" tIns="0" rIns="0" bIns="0" rtlCol="0" anchor="ctr">
            <a:spAutoFit/>
          </a:bodyPr>
          <a:lstStyle/>
          <a:p>
            <a:pPr marL="16933">
              <a:lnSpc>
                <a:spcPct val="100000"/>
              </a:lnSpc>
            </a:pPr>
            <a:r>
              <a:rPr spc="-7" dirty="0"/>
              <a:t>What is </a:t>
            </a:r>
            <a:r>
              <a:rPr dirty="0"/>
              <a:t>the</a:t>
            </a:r>
            <a:r>
              <a:rPr spc="-33" dirty="0"/>
              <a:t> </a:t>
            </a:r>
            <a:r>
              <a:rPr spc="-7" dirty="0"/>
              <a:t>ViewModel?</a:t>
            </a:r>
          </a:p>
        </p:txBody>
      </p:sp>
      <p:sp>
        <p:nvSpPr>
          <p:cNvPr id="4" name="object 4"/>
          <p:cNvSpPr/>
          <p:nvPr/>
        </p:nvSpPr>
        <p:spPr>
          <a:xfrm>
            <a:off x="1524000" y="3030017"/>
            <a:ext cx="9144000" cy="3322320"/>
          </a:xfrm>
          <a:custGeom>
            <a:avLst/>
            <a:gdLst/>
            <a:ahLst/>
            <a:cxnLst/>
            <a:rect l="l" t="t" r="r" b="b"/>
            <a:pathLst>
              <a:path w="6858000" h="2491740">
                <a:moveTo>
                  <a:pt x="0" y="2491740"/>
                </a:moveTo>
                <a:lnTo>
                  <a:pt x="6858000" y="2491740"/>
                </a:lnTo>
                <a:lnTo>
                  <a:pt x="6858000" y="0"/>
                </a:lnTo>
                <a:lnTo>
                  <a:pt x="0" y="0"/>
                </a:lnTo>
                <a:lnTo>
                  <a:pt x="0" y="2491740"/>
                </a:lnTo>
                <a:close/>
              </a:path>
            </a:pathLst>
          </a:custGeom>
          <a:ln w="9144">
            <a:solidFill>
              <a:srgbClr val="5F6D6E"/>
            </a:solidFill>
          </a:ln>
        </p:spPr>
        <p:txBody>
          <a:bodyPr wrap="square" lIns="0" tIns="0" rIns="0" bIns="0" rtlCol="0"/>
          <a:lstStyle/>
          <a:p>
            <a:endParaRPr sz="2400"/>
          </a:p>
        </p:txBody>
      </p:sp>
      <p:sp>
        <p:nvSpPr>
          <p:cNvPr id="5" name="object 5"/>
          <p:cNvSpPr txBox="1"/>
          <p:nvPr/>
        </p:nvSpPr>
        <p:spPr>
          <a:xfrm>
            <a:off x="1629393" y="3078108"/>
            <a:ext cx="5946140" cy="3200107"/>
          </a:xfrm>
          <a:prstGeom prst="rect">
            <a:avLst/>
          </a:prstGeom>
        </p:spPr>
        <p:txBody>
          <a:bodyPr vert="horz" wrap="square" lIns="0" tIns="0" rIns="0" bIns="0" rtlCol="0">
            <a:spAutoFit/>
          </a:bodyPr>
          <a:lstStyle/>
          <a:p>
            <a:pPr marL="375911" marR="1696678" indent="-359824"/>
            <a:r>
              <a:rPr sz="1733" spc="-7" dirty="0">
                <a:solidFill>
                  <a:srgbClr val="0000FF"/>
                </a:solidFill>
                <a:latin typeface="Consolas"/>
                <a:cs typeface="Consolas"/>
              </a:rPr>
              <a:t>partial class </a:t>
            </a:r>
            <a:r>
              <a:rPr sz="1733" spc="-7" dirty="0">
                <a:solidFill>
                  <a:srgbClr val="2B8FAE"/>
                </a:solidFill>
                <a:latin typeface="Consolas"/>
                <a:cs typeface="Consolas"/>
              </a:rPr>
              <a:t>DownloaderViewModel</a:t>
            </a:r>
            <a:r>
              <a:rPr sz="1733" spc="-53" dirty="0">
                <a:solidFill>
                  <a:srgbClr val="2B8FAE"/>
                </a:solidFill>
                <a:latin typeface="Consolas"/>
                <a:cs typeface="Consolas"/>
              </a:rPr>
              <a:t> </a:t>
            </a:r>
            <a:r>
              <a:rPr sz="1733" spc="-7" dirty="0">
                <a:latin typeface="Consolas"/>
                <a:cs typeface="Consolas"/>
              </a:rPr>
              <a:t>{  </a:t>
            </a:r>
            <a:r>
              <a:rPr sz="1733" spc="-7" dirty="0">
                <a:solidFill>
                  <a:srgbClr val="0000FF"/>
                </a:solidFill>
                <a:latin typeface="Consolas"/>
                <a:cs typeface="Consolas"/>
              </a:rPr>
              <a:t>private int </a:t>
            </a:r>
            <a:r>
              <a:rPr sz="1733" spc="-7" dirty="0">
                <a:latin typeface="Consolas"/>
                <a:cs typeface="Consolas"/>
              </a:rPr>
              <a:t>percentComplete;  </a:t>
            </a:r>
            <a:r>
              <a:rPr sz="1733" spc="-7" dirty="0">
                <a:solidFill>
                  <a:srgbClr val="0000FF"/>
                </a:solidFill>
                <a:latin typeface="Consolas"/>
                <a:cs typeface="Consolas"/>
              </a:rPr>
              <a:t>public int </a:t>
            </a:r>
            <a:r>
              <a:rPr sz="1733" spc="-7" dirty="0">
                <a:latin typeface="Consolas"/>
                <a:cs typeface="Consolas"/>
              </a:rPr>
              <a:t>PercentComplete</a:t>
            </a:r>
            <a:r>
              <a:rPr sz="1733" spc="-60" dirty="0">
                <a:latin typeface="Consolas"/>
                <a:cs typeface="Consolas"/>
              </a:rPr>
              <a:t> </a:t>
            </a:r>
            <a:r>
              <a:rPr sz="1733" spc="-7" dirty="0">
                <a:latin typeface="Consolas"/>
                <a:cs typeface="Consolas"/>
              </a:rPr>
              <a:t>{</a:t>
            </a:r>
            <a:endParaRPr sz="1733">
              <a:latin typeface="Consolas"/>
              <a:cs typeface="Consolas"/>
            </a:endParaRPr>
          </a:p>
          <a:p>
            <a:pPr marL="739968" marR="1457077"/>
            <a:r>
              <a:rPr sz="1733" spc="-13" dirty="0">
                <a:solidFill>
                  <a:srgbClr val="0000FF"/>
                </a:solidFill>
                <a:latin typeface="Consolas"/>
                <a:cs typeface="Consolas"/>
              </a:rPr>
              <a:t>get </a:t>
            </a:r>
            <a:r>
              <a:rPr sz="1733" spc="-7" dirty="0">
                <a:latin typeface="Consolas"/>
                <a:cs typeface="Consolas"/>
              </a:rPr>
              <a:t>{ </a:t>
            </a:r>
            <a:r>
              <a:rPr sz="1733" spc="-7" dirty="0">
                <a:solidFill>
                  <a:srgbClr val="0000FF"/>
                </a:solidFill>
                <a:latin typeface="Consolas"/>
                <a:cs typeface="Consolas"/>
              </a:rPr>
              <a:t>return </a:t>
            </a:r>
            <a:r>
              <a:rPr sz="1733" spc="-7" dirty="0">
                <a:latin typeface="Consolas"/>
                <a:cs typeface="Consolas"/>
              </a:rPr>
              <a:t>percentComplete;</a:t>
            </a:r>
            <a:r>
              <a:rPr sz="1733" spc="-47" dirty="0">
                <a:latin typeface="Consolas"/>
                <a:cs typeface="Consolas"/>
              </a:rPr>
              <a:t> </a:t>
            </a:r>
            <a:r>
              <a:rPr sz="1733" spc="-7" dirty="0">
                <a:latin typeface="Consolas"/>
                <a:cs typeface="Consolas"/>
              </a:rPr>
              <a:t>}  </a:t>
            </a:r>
            <a:r>
              <a:rPr sz="1733" spc="-13" dirty="0">
                <a:solidFill>
                  <a:srgbClr val="0000FF"/>
                </a:solidFill>
                <a:latin typeface="Consolas"/>
                <a:cs typeface="Consolas"/>
              </a:rPr>
              <a:t>set</a:t>
            </a:r>
            <a:r>
              <a:rPr sz="1733" spc="-113" dirty="0">
                <a:solidFill>
                  <a:srgbClr val="0000FF"/>
                </a:solidFill>
                <a:latin typeface="Consolas"/>
                <a:cs typeface="Consolas"/>
              </a:rPr>
              <a:t> </a:t>
            </a:r>
            <a:r>
              <a:rPr sz="1733" spc="-7" dirty="0">
                <a:latin typeface="Consolas"/>
                <a:cs typeface="Consolas"/>
              </a:rPr>
              <a:t>{</a:t>
            </a:r>
            <a:endParaRPr sz="1733">
              <a:latin typeface="Consolas"/>
              <a:cs typeface="Consolas"/>
            </a:endParaRPr>
          </a:p>
          <a:p>
            <a:pPr marL="1463003" marR="6773" indent="-362364"/>
            <a:r>
              <a:rPr sz="1733" spc="-7" dirty="0">
                <a:solidFill>
                  <a:srgbClr val="0000FF"/>
                </a:solidFill>
                <a:latin typeface="Consolas"/>
                <a:cs typeface="Consolas"/>
              </a:rPr>
              <a:t>if </a:t>
            </a:r>
            <a:r>
              <a:rPr sz="1733" spc="-7" dirty="0">
                <a:latin typeface="Consolas"/>
                <a:cs typeface="Consolas"/>
              </a:rPr>
              <a:t>(percentComplete != </a:t>
            </a:r>
            <a:r>
              <a:rPr sz="1733" spc="-7" dirty="0">
                <a:solidFill>
                  <a:srgbClr val="0000FF"/>
                </a:solidFill>
                <a:latin typeface="Consolas"/>
                <a:cs typeface="Consolas"/>
              </a:rPr>
              <a:t>value</a:t>
            </a:r>
            <a:r>
              <a:rPr sz="1733" spc="-7" dirty="0">
                <a:latin typeface="Consolas"/>
                <a:cs typeface="Consolas"/>
              </a:rPr>
              <a:t>) {  percentComplete = </a:t>
            </a:r>
            <a:r>
              <a:rPr sz="1733" spc="-7" dirty="0">
                <a:solidFill>
                  <a:srgbClr val="0000FF"/>
                </a:solidFill>
                <a:latin typeface="Consolas"/>
                <a:cs typeface="Consolas"/>
              </a:rPr>
              <a:t>value</a:t>
            </a:r>
            <a:r>
              <a:rPr sz="1733" spc="-7" dirty="0">
                <a:latin typeface="Consolas"/>
                <a:cs typeface="Consolas"/>
              </a:rPr>
              <a:t>;  </a:t>
            </a:r>
            <a:r>
              <a:rPr sz="1733" spc="-20" dirty="0">
                <a:latin typeface="Consolas"/>
                <a:cs typeface="Consolas"/>
              </a:rPr>
              <a:t>O</a:t>
            </a:r>
            <a:r>
              <a:rPr sz="1733" dirty="0">
                <a:latin typeface="Consolas"/>
                <a:cs typeface="Consolas"/>
              </a:rPr>
              <a:t>n</a:t>
            </a:r>
            <a:r>
              <a:rPr sz="1733" spc="-20" dirty="0">
                <a:latin typeface="Consolas"/>
                <a:cs typeface="Consolas"/>
              </a:rPr>
              <a:t>Pr</a:t>
            </a:r>
            <a:r>
              <a:rPr sz="1733" dirty="0">
                <a:latin typeface="Consolas"/>
                <a:cs typeface="Consolas"/>
              </a:rPr>
              <a:t>o</a:t>
            </a:r>
            <a:r>
              <a:rPr sz="1733" spc="-20" dirty="0">
                <a:latin typeface="Consolas"/>
                <a:cs typeface="Consolas"/>
              </a:rPr>
              <a:t>per</a:t>
            </a:r>
            <a:r>
              <a:rPr sz="1733" dirty="0">
                <a:latin typeface="Consolas"/>
                <a:cs typeface="Consolas"/>
              </a:rPr>
              <a:t>t</a:t>
            </a:r>
            <a:r>
              <a:rPr sz="1733" spc="-20" dirty="0">
                <a:latin typeface="Consolas"/>
                <a:cs typeface="Consolas"/>
              </a:rPr>
              <a:t>y</a:t>
            </a:r>
            <a:r>
              <a:rPr sz="1733" dirty="0">
                <a:latin typeface="Consolas"/>
                <a:cs typeface="Consolas"/>
              </a:rPr>
              <a:t>C</a:t>
            </a:r>
            <a:r>
              <a:rPr sz="1733" spc="-20" dirty="0">
                <a:latin typeface="Consolas"/>
                <a:cs typeface="Consolas"/>
              </a:rPr>
              <a:t>ha</a:t>
            </a:r>
            <a:r>
              <a:rPr sz="1733" dirty="0">
                <a:latin typeface="Consolas"/>
                <a:cs typeface="Consolas"/>
              </a:rPr>
              <a:t>n</a:t>
            </a:r>
            <a:r>
              <a:rPr sz="1733" spc="-20" dirty="0">
                <a:latin typeface="Consolas"/>
                <a:cs typeface="Consolas"/>
              </a:rPr>
              <a:t>ge</a:t>
            </a:r>
            <a:r>
              <a:rPr sz="1733" spc="7" dirty="0">
                <a:latin typeface="Consolas"/>
                <a:cs typeface="Consolas"/>
              </a:rPr>
              <a:t>d</a:t>
            </a:r>
            <a:r>
              <a:rPr sz="1733" spc="-20" dirty="0">
                <a:latin typeface="Consolas"/>
                <a:cs typeface="Consolas"/>
              </a:rPr>
              <a:t>(</a:t>
            </a:r>
            <a:r>
              <a:rPr sz="1733" dirty="0">
                <a:solidFill>
                  <a:srgbClr val="A21515"/>
                </a:solidFill>
                <a:latin typeface="Consolas"/>
                <a:cs typeface="Consolas"/>
              </a:rPr>
              <a:t>"</a:t>
            </a:r>
            <a:r>
              <a:rPr sz="1733" spc="-20" dirty="0">
                <a:solidFill>
                  <a:srgbClr val="A21515"/>
                </a:solidFill>
                <a:latin typeface="Consolas"/>
                <a:cs typeface="Consolas"/>
              </a:rPr>
              <a:t>Pe</a:t>
            </a:r>
            <a:r>
              <a:rPr sz="1733" dirty="0">
                <a:solidFill>
                  <a:srgbClr val="A21515"/>
                </a:solidFill>
                <a:latin typeface="Consolas"/>
                <a:cs typeface="Consolas"/>
              </a:rPr>
              <a:t>r</a:t>
            </a:r>
            <a:r>
              <a:rPr sz="1733" spc="-20" dirty="0">
                <a:solidFill>
                  <a:srgbClr val="A21515"/>
                </a:solidFill>
                <a:latin typeface="Consolas"/>
                <a:cs typeface="Consolas"/>
              </a:rPr>
              <a:t>cen</a:t>
            </a:r>
            <a:r>
              <a:rPr sz="1733" dirty="0">
                <a:solidFill>
                  <a:srgbClr val="A21515"/>
                </a:solidFill>
                <a:latin typeface="Consolas"/>
                <a:cs typeface="Consolas"/>
              </a:rPr>
              <a:t>t</a:t>
            </a:r>
            <a:r>
              <a:rPr sz="1733" spc="-20" dirty="0">
                <a:solidFill>
                  <a:srgbClr val="A21515"/>
                </a:solidFill>
                <a:latin typeface="Consolas"/>
                <a:cs typeface="Consolas"/>
              </a:rPr>
              <a:t>C</a:t>
            </a:r>
            <a:r>
              <a:rPr sz="1733" dirty="0">
                <a:solidFill>
                  <a:srgbClr val="A21515"/>
                </a:solidFill>
                <a:latin typeface="Consolas"/>
                <a:cs typeface="Consolas"/>
              </a:rPr>
              <a:t>o</a:t>
            </a:r>
            <a:r>
              <a:rPr sz="1733" spc="-20" dirty="0">
                <a:solidFill>
                  <a:srgbClr val="A21515"/>
                </a:solidFill>
                <a:latin typeface="Consolas"/>
                <a:cs typeface="Consolas"/>
              </a:rPr>
              <a:t>mp</a:t>
            </a:r>
            <a:r>
              <a:rPr sz="1733" dirty="0">
                <a:solidFill>
                  <a:srgbClr val="A21515"/>
                </a:solidFill>
                <a:latin typeface="Consolas"/>
                <a:cs typeface="Consolas"/>
              </a:rPr>
              <a:t>l</a:t>
            </a:r>
            <a:r>
              <a:rPr sz="1733" spc="-20" dirty="0">
                <a:solidFill>
                  <a:srgbClr val="A21515"/>
                </a:solidFill>
                <a:latin typeface="Consolas"/>
                <a:cs typeface="Consolas"/>
              </a:rPr>
              <a:t>et</a:t>
            </a:r>
            <a:r>
              <a:rPr sz="1733" dirty="0">
                <a:solidFill>
                  <a:srgbClr val="A21515"/>
                </a:solidFill>
                <a:latin typeface="Consolas"/>
                <a:cs typeface="Consolas"/>
              </a:rPr>
              <a:t>e</a:t>
            </a:r>
            <a:r>
              <a:rPr sz="1733" spc="-20" dirty="0">
                <a:solidFill>
                  <a:srgbClr val="A21515"/>
                </a:solidFill>
                <a:latin typeface="Consolas"/>
                <a:cs typeface="Consolas"/>
              </a:rPr>
              <a:t>"</a:t>
            </a:r>
            <a:r>
              <a:rPr sz="1733" dirty="0">
                <a:latin typeface="Consolas"/>
                <a:cs typeface="Consolas"/>
              </a:rPr>
              <a:t>);</a:t>
            </a:r>
            <a:endParaRPr sz="1733">
              <a:latin typeface="Consolas"/>
              <a:cs typeface="Consolas"/>
            </a:endParaRPr>
          </a:p>
          <a:p>
            <a:pPr marL="1101486"/>
            <a:r>
              <a:rPr sz="1733" spc="-7" dirty="0">
                <a:latin typeface="Consolas"/>
                <a:cs typeface="Consolas"/>
              </a:rPr>
              <a:t>}</a:t>
            </a:r>
            <a:endParaRPr sz="1733">
              <a:latin typeface="Consolas"/>
              <a:cs typeface="Consolas"/>
            </a:endParaRPr>
          </a:p>
          <a:p>
            <a:pPr marL="739968"/>
            <a:r>
              <a:rPr sz="1733" spc="-7" dirty="0">
                <a:latin typeface="Consolas"/>
                <a:cs typeface="Consolas"/>
              </a:rPr>
              <a:t>}</a:t>
            </a:r>
            <a:endParaRPr sz="1733">
              <a:latin typeface="Consolas"/>
              <a:cs typeface="Consolas"/>
            </a:endParaRPr>
          </a:p>
          <a:p>
            <a:pPr marL="375911"/>
            <a:r>
              <a:rPr sz="1733" spc="-7" dirty="0">
                <a:latin typeface="Consolas"/>
                <a:cs typeface="Consolas"/>
              </a:rPr>
              <a:t>}</a:t>
            </a:r>
            <a:endParaRPr sz="1733">
              <a:latin typeface="Consolas"/>
              <a:cs typeface="Consolas"/>
            </a:endParaRPr>
          </a:p>
          <a:p>
            <a:pPr marL="16933"/>
            <a:r>
              <a:rPr sz="1733" spc="-7" dirty="0">
                <a:latin typeface="Consolas"/>
                <a:cs typeface="Consolas"/>
              </a:rPr>
              <a:t>}</a:t>
            </a:r>
            <a:endParaRPr sz="1733">
              <a:latin typeface="Consolas"/>
              <a:cs typeface="Consolas"/>
            </a:endParaRPr>
          </a:p>
        </p:txBody>
      </p:sp>
      <p:sp>
        <p:nvSpPr>
          <p:cNvPr id="6" name="object 6"/>
          <p:cNvSpPr/>
          <p:nvPr/>
        </p:nvSpPr>
        <p:spPr>
          <a:xfrm>
            <a:off x="7549387" y="4688130"/>
            <a:ext cx="4405205" cy="1073573"/>
          </a:xfrm>
          <a:custGeom>
            <a:avLst/>
            <a:gdLst/>
            <a:ahLst/>
            <a:cxnLst/>
            <a:rect l="l" t="t" r="r" b="b"/>
            <a:pathLst>
              <a:path w="3303904" h="805179">
                <a:moveTo>
                  <a:pt x="3303651" y="0"/>
                </a:moveTo>
                <a:lnTo>
                  <a:pt x="391287" y="0"/>
                </a:lnTo>
                <a:lnTo>
                  <a:pt x="391287" y="134112"/>
                </a:lnTo>
                <a:lnTo>
                  <a:pt x="0" y="210692"/>
                </a:lnTo>
                <a:lnTo>
                  <a:pt x="391287" y="335279"/>
                </a:lnTo>
                <a:lnTo>
                  <a:pt x="391287" y="804671"/>
                </a:lnTo>
                <a:lnTo>
                  <a:pt x="3303651" y="804671"/>
                </a:lnTo>
                <a:lnTo>
                  <a:pt x="3303651" y="0"/>
                </a:lnTo>
                <a:close/>
              </a:path>
            </a:pathLst>
          </a:custGeom>
          <a:solidFill>
            <a:srgbClr val="154269"/>
          </a:solidFill>
        </p:spPr>
        <p:txBody>
          <a:bodyPr wrap="square" lIns="0" tIns="0" rIns="0" bIns="0" rtlCol="0"/>
          <a:lstStyle/>
          <a:p>
            <a:endParaRPr sz="2400"/>
          </a:p>
        </p:txBody>
      </p:sp>
      <p:sp>
        <p:nvSpPr>
          <p:cNvPr id="7" name="object 7"/>
          <p:cNvSpPr txBox="1"/>
          <p:nvPr/>
        </p:nvSpPr>
        <p:spPr>
          <a:xfrm>
            <a:off x="8247211" y="4851503"/>
            <a:ext cx="3533140" cy="738664"/>
          </a:xfrm>
          <a:prstGeom prst="rect">
            <a:avLst/>
          </a:prstGeom>
        </p:spPr>
        <p:txBody>
          <a:bodyPr vert="horz" wrap="square" lIns="0" tIns="0" rIns="0" bIns="0" rtlCol="0">
            <a:spAutoFit/>
          </a:bodyPr>
          <a:lstStyle/>
          <a:p>
            <a:pPr algn="ctr">
              <a:lnSpc>
                <a:spcPct val="100000"/>
              </a:lnSpc>
            </a:pPr>
            <a:r>
              <a:rPr sz="2400" spc="-7" dirty="0">
                <a:solidFill>
                  <a:srgbClr val="FFFFFF"/>
                </a:solidFill>
                <a:latin typeface="Segoe UI Light"/>
                <a:cs typeface="Segoe UI Light"/>
              </a:rPr>
              <a:t>Can use </a:t>
            </a:r>
            <a:r>
              <a:rPr sz="2400" spc="7" dirty="0">
                <a:solidFill>
                  <a:srgbClr val="FFFFFF"/>
                </a:solidFill>
                <a:latin typeface="Segoe UI Light"/>
                <a:cs typeface="Segoe UI Light"/>
              </a:rPr>
              <a:t>property </a:t>
            </a:r>
            <a:r>
              <a:rPr sz="2400" dirty="0">
                <a:solidFill>
                  <a:srgbClr val="FFFFFF"/>
                </a:solidFill>
                <a:latin typeface="Segoe UI Light"/>
                <a:cs typeface="Segoe UI Light"/>
              </a:rPr>
              <a:t>to </a:t>
            </a:r>
            <a:r>
              <a:rPr sz="2400" spc="-7" dirty="0">
                <a:solidFill>
                  <a:srgbClr val="FFFFFF"/>
                </a:solidFill>
                <a:latin typeface="Segoe UI Light"/>
                <a:cs typeface="Segoe UI Light"/>
              </a:rPr>
              <a:t>drive</a:t>
            </a:r>
            <a:r>
              <a:rPr sz="2400" spc="-120" dirty="0">
                <a:solidFill>
                  <a:srgbClr val="FFFFFF"/>
                </a:solidFill>
                <a:latin typeface="Segoe UI Light"/>
                <a:cs typeface="Segoe UI Light"/>
              </a:rPr>
              <a:t> </a:t>
            </a:r>
            <a:r>
              <a:rPr sz="2400" dirty="0">
                <a:solidFill>
                  <a:srgbClr val="FFFFFF"/>
                </a:solidFill>
                <a:latin typeface="Segoe UI Light"/>
                <a:cs typeface="Segoe UI Light"/>
              </a:rPr>
              <a:t>a</a:t>
            </a:r>
            <a:endParaRPr sz="2400">
              <a:latin typeface="Segoe UI Light"/>
              <a:cs typeface="Segoe UI Light"/>
            </a:endParaRPr>
          </a:p>
          <a:p>
            <a:pPr marL="1693" algn="ctr"/>
            <a:r>
              <a:rPr sz="2400" dirty="0">
                <a:solidFill>
                  <a:srgbClr val="FFFFFF"/>
                </a:solidFill>
                <a:latin typeface="Segoe UI Light"/>
                <a:cs typeface="Segoe UI Light"/>
              </a:rPr>
              <a:t>UI </a:t>
            </a:r>
            <a:r>
              <a:rPr sz="2400" spc="-13" dirty="0">
                <a:solidFill>
                  <a:srgbClr val="FFFFFF"/>
                </a:solidFill>
                <a:latin typeface="Segoe UI Light"/>
                <a:cs typeface="Segoe UI Light"/>
              </a:rPr>
              <a:t>progress</a:t>
            </a:r>
            <a:r>
              <a:rPr sz="2400" spc="-107" dirty="0">
                <a:solidFill>
                  <a:srgbClr val="FFFFFF"/>
                </a:solidFill>
                <a:latin typeface="Segoe UI Light"/>
                <a:cs typeface="Segoe UI Light"/>
              </a:rPr>
              <a:t> </a:t>
            </a:r>
            <a:r>
              <a:rPr sz="2400" spc="7" dirty="0">
                <a:solidFill>
                  <a:srgbClr val="FFFFFF"/>
                </a:solidFill>
                <a:latin typeface="Segoe UI Light"/>
                <a:cs typeface="Segoe UI Light"/>
              </a:rPr>
              <a:t>report</a:t>
            </a:r>
            <a:endParaRPr sz="2400">
              <a:latin typeface="Segoe UI Light"/>
              <a:cs typeface="Segoe UI Light"/>
            </a:endParaRPr>
          </a:p>
        </p:txBody>
      </p:sp>
    </p:spTree>
    <p:extLst>
      <p:ext uri="{BB962C8B-B14F-4D97-AF65-F5344CB8AC3E}">
        <p14:creationId xmlns:p14="http://schemas.microsoft.com/office/powerpoint/2010/main" val="18472872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4587" y="1665223"/>
            <a:ext cx="5594773" cy="3468129"/>
          </a:xfrm>
          <a:prstGeom prst="rect">
            <a:avLst/>
          </a:prstGeom>
        </p:spPr>
        <p:txBody>
          <a:bodyPr vert="horz" wrap="square" lIns="0" tIns="0" rIns="0" bIns="0" rtlCol="0">
            <a:spAutoFit/>
          </a:bodyPr>
          <a:lstStyle/>
          <a:p>
            <a:pPr marL="474121" marR="587572" indent="-457189">
              <a:buFont typeface="Wingdings"/>
              <a:buChar char=""/>
              <a:tabLst>
                <a:tab pos="474121" algn="l"/>
              </a:tabLst>
            </a:pPr>
            <a:r>
              <a:rPr sz="2667" dirty="0">
                <a:solidFill>
                  <a:srgbClr val="0A111E"/>
                </a:solidFill>
                <a:latin typeface="Segoe UI Light"/>
                <a:cs typeface="Segoe UI Light"/>
              </a:rPr>
              <a:t>Apps often </a:t>
            </a:r>
            <a:r>
              <a:rPr sz="2667" spc="-7" dirty="0">
                <a:solidFill>
                  <a:srgbClr val="0A111E"/>
                </a:solidFill>
                <a:latin typeface="Segoe UI Light"/>
                <a:cs typeface="Segoe UI Light"/>
              </a:rPr>
              <a:t>have </a:t>
            </a:r>
            <a:r>
              <a:rPr sz="2667" dirty="0">
                <a:solidFill>
                  <a:srgbClr val="0A111E"/>
                </a:solidFill>
                <a:latin typeface="Segoe UI Light"/>
                <a:cs typeface="Segoe UI Light"/>
              </a:rPr>
              <a:t>multiple </a:t>
            </a:r>
            <a:r>
              <a:rPr sz="2667" spc="-7" dirty="0">
                <a:solidFill>
                  <a:srgbClr val="0A111E"/>
                </a:solidFill>
                <a:latin typeface="Segoe UI Light"/>
                <a:cs typeface="Segoe UI Light"/>
              </a:rPr>
              <a:t>view  </a:t>
            </a:r>
            <a:r>
              <a:rPr sz="2667" dirty="0">
                <a:solidFill>
                  <a:srgbClr val="0A111E"/>
                </a:solidFill>
                <a:latin typeface="Segoe UI Light"/>
                <a:cs typeface="Segoe UI Light"/>
              </a:rPr>
              <a:t>models – </a:t>
            </a:r>
            <a:r>
              <a:rPr sz="2667" spc="-7" dirty="0">
                <a:solidFill>
                  <a:srgbClr val="0A111E"/>
                </a:solidFill>
                <a:latin typeface="Segoe UI Light"/>
                <a:cs typeface="Segoe UI Light"/>
              </a:rPr>
              <a:t>one </a:t>
            </a:r>
            <a:r>
              <a:rPr sz="2667" dirty="0">
                <a:solidFill>
                  <a:srgbClr val="0A111E"/>
                </a:solidFill>
                <a:latin typeface="Segoe UI Light"/>
                <a:cs typeface="Segoe UI Light"/>
              </a:rPr>
              <a:t>for each </a:t>
            </a:r>
            <a:r>
              <a:rPr sz="2667" spc="7" dirty="0">
                <a:solidFill>
                  <a:srgbClr val="0A111E"/>
                </a:solidFill>
                <a:latin typeface="Segoe UI Light"/>
                <a:cs typeface="Segoe UI Light"/>
              </a:rPr>
              <a:t>"data-  </a:t>
            </a:r>
            <a:r>
              <a:rPr sz="2667" spc="-27" dirty="0">
                <a:solidFill>
                  <a:srgbClr val="0A111E"/>
                </a:solidFill>
                <a:latin typeface="Segoe UI Light"/>
                <a:cs typeface="Segoe UI Light"/>
              </a:rPr>
              <a:t>bindable" </a:t>
            </a:r>
            <a:r>
              <a:rPr sz="2667" dirty="0">
                <a:solidFill>
                  <a:srgbClr val="0A111E"/>
                </a:solidFill>
                <a:latin typeface="Segoe UI Light"/>
                <a:cs typeface="Segoe UI Light"/>
              </a:rPr>
              <a:t>entity </a:t>
            </a:r>
            <a:r>
              <a:rPr sz="2667" spc="-7" dirty="0">
                <a:solidFill>
                  <a:srgbClr val="0A111E"/>
                </a:solidFill>
                <a:latin typeface="Segoe UI Light"/>
                <a:cs typeface="Segoe UI Light"/>
              </a:rPr>
              <a:t>being</a:t>
            </a:r>
            <a:r>
              <a:rPr sz="2667" spc="40" dirty="0">
                <a:solidFill>
                  <a:srgbClr val="0A111E"/>
                </a:solidFill>
                <a:latin typeface="Segoe UI Light"/>
                <a:cs typeface="Segoe UI Light"/>
              </a:rPr>
              <a:t> </a:t>
            </a:r>
            <a:r>
              <a:rPr sz="2667" dirty="0">
                <a:solidFill>
                  <a:srgbClr val="0A111E"/>
                </a:solidFill>
                <a:latin typeface="Segoe UI Light"/>
                <a:cs typeface="Segoe UI Light"/>
              </a:rPr>
              <a:t>displayed</a:t>
            </a:r>
            <a:endParaRPr sz="2667">
              <a:latin typeface="Segoe UI Light"/>
              <a:cs typeface="Segoe UI Light"/>
            </a:endParaRPr>
          </a:p>
          <a:p>
            <a:pPr>
              <a:spcBef>
                <a:spcPts val="33"/>
              </a:spcBef>
              <a:buClr>
                <a:srgbClr val="0A111E"/>
              </a:buClr>
              <a:buFont typeface="Wingdings"/>
              <a:buChar char=""/>
            </a:pPr>
            <a:endParaRPr sz="3867">
              <a:latin typeface="Times New Roman"/>
              <a:cs typeface="Times New Roman"/>
            </a:endParaRPr>
          </a:p>
          <a:p>
            <a:pPr marL="474121" marR="6773" indent="-457189">
              <a:buFont typeface="Wingdings"/>
              <a:buChar char=""/>
              <a:tabLst>
                <a:tab pos="474121" algn="l"/>
              </a:tabLst>
            </a:pPr>
            <a:r>
              <a:rPr sz="2667" dirty="0">
                <a:solidFill>
                  <a:srgbClr val="0A111E"/>
                </a:solidFill>
                <a:latin typeface="Segoe UI Light"/>
                <a:cs typeface="Segoe UI Light"/>
              </a:rPr>
              <a:t>Views and ViewModels often </a:t>
            </a:r>
            <a:r>
              <a:rPr sz="2667" spc="-7" dirty="0">
                <a:solidFill>
                  <a:srgbClr val="0A111E"/>
                </a:solidFill>
                <a:latin typeface="Segoe UI Light"/>
                <a:cs typeface="Segoe UI Light"/>
              </a:rPr>
              <a:t>have</a:t>
            </a:r>
            <a:r>
              <a:rPr sz="2667" spc="-80" dirty="0">
                <a:solidFill>
                  <a:srgbClr val="0A111E"/>
                </a:solidFill>
                <a:latin typeface="Segoe UI Light"/>
                <a:cs typeface="Segoe UI Light"/>
              </a:rPr>
              <a:t> </a:t>
            </a:r>
            <a:r>
              <a:rPr sz="2667" dirty="0">
                <a:solidFill>
                  <a:srgbClr val="0A111E"/>
                </a:solidFill>
                <a:latin typeface="Segoe UI Light"/>
                <a:cs typeface="Segoe UI Light"/>
              </a:rPr>
              <a:t>a  </a:t>
            </a:r>
            <a:r>
              <a:rPr sz="2667" spc="-7" dirty="0">
                <a:solidFill>
                  <a:srgbClr val="0A111E"/>
                </a:solidFill>
                <a:latin typeface="Segoe UI Light"/>
                <a:cs typeface="Segoe UI Light"/>
              </a:rPr>
              <a:t>1:1 relationship, </a:t>
            </a:r>
            <a:r>
              <a:rPr sz="2667" dirty="0">
                <a:solidFill>
                  <a:srgbClr val="0A111E"/>
                </a:solidFill>
                <a:latin typeface="Segoe UI Light"/>
                <a:cs typeface="Segoe UI Light"/>
              </a:rPr>
              <a:t>but VMs can be  </a:t>
            </a:r>
            <a:r>
              <a:rPr sz="2667" spc="-13" dirty="0">
                <a:solidFill>
                  <a:srgbClr val="0A111E"/>
                </a:solidFill>
                <a:latin typeface="Segoe UI Light"/>
                <a:cs typeface="Segoe UI Light"/>
              </a:rPr>
              <a:t>shared across </a:t>
            </a:r>
            <a:r>
              <a:rPr sz="2667" spc="-7" dirty="0">
                <a:solidFill>
                  <a:srgbClr val="0A111E"/>
                </a:solidFill>
                <a:latin typeface="Segoe UI Light"/>
                <a:cs typeface="Segoe UI Light"/>
              </a:rPr>
              <a:t>views </a:t>
            </a:r>
            <a:r>
              <a:rPr sz="2667" dirty="0">
                <a:solidFill>
                  <a:srgbClr val="0A111E"/>
                </a:solidFill>
                <a:latin typeface="Segoe UI Light"/>
                <a:cs typeface="Segoe UI Light"/>
              </a:rPr>
              <a:t>to </a:t>
            </a:r>
            <a:r>
              <a:rPr sz="2667" spc="-7" dirty="0">
                <a:solidFill>
                  <a:srgbClr val="0A111E"/>
                </a:solidFill>
                <a:latin typeface="Segoe UI Light"/>
                <a:cs typeface="Segoe UI Light"/>
              </a:rPr>
              <a:t>provide </a:t>
            </a:r>
            <a:r>
              <a:rPr sz="2667" dirty="0">
                <a:solidFill>
                  <a:srgbClr val="0A111E"/>
                </a:solidFill>
                <a:latin typeface="Segoe UI Light"/>
                <a:cs typeface="Segoe UI Light"/>
              </a:rPr>
              <a:t>UI  </a:t>
            </a:r>
            <a:r>
              <a:rPr sz="2667" spc="-7" dirty="0">
                <a:solidFill>
                  <a:srgbClr val="0A111E"/>
                </a:solidFill>
                <a:latin typeface="Segoe UI Light"/>
                <a:cs typeface="Segoe UI Light"/>
              </a:rPr>
              <a:t>synchronization</a:t>
            </a:r>
            <a:endParaRPr sz="2667">
              <a:latin typeface="Segoe UI Light"/>
              <a:cs typeface="Segoe UI Light"/>
            </a:endParaRPr>
          </a:p>
        </p:txBody>
      </p:sp>
      <p:sp>
        <p:nvSpPr>
          <p:cNvPr id="3" name="object 3"/>
          <p:cNvSpPr txBox="1">
            <a:spLocks noGrp="1"/>
          </p:cNvSpPr>
          <p:nvPr>
            <p:ph type="title"/>
          </p:nvPr>
        </p:nvSpPr>
        <p:spPr>
          <a:xfrm>
            <a:off x="863600" y="202168"/>
            <a:ext cx="10718800" cy="738664"/>
          </a:xfrm>
          <a:prstGeom prst="rect">
            <a:avLst/>
          </a:prstGeom>
        </p:spPr>
        <p:txBody>
          <a:bodyPr vert="horz" wrap="square" lIns="0" tIns="0" rIns="0" bIns="0" rtlCol="0" anchor="ctr">
            <a:spAutoFit/>
          </a:bodyPr>
          <a:lstStyle/>
          <a:p>
            <a:pPr marL="16933">
              <a:lnSpc>
                <a:spcPct val="100000"/>
              </a:lnSpc>
            </a:pPr>
            <a:r>
              <a:rPr spc="-20" dirty="0"/>
              <a:t>Creating</a:t>
            </a:r>
            <a:r>
              <a:rPr spc="-60" dirty="0"/>
              <a:t> </a:t>
            </a:r>
            <a:r>
              <a:rPr spc="-7" dirty="0"/>
              <a:t>ViewModels</a:t>
            </a:r>
          </a:p>
        </p:txBody>
      </p:sp>
      <p:sp>
        <p:nvSpPr>
          <p:cNvPr id="4" name="object 4"/>
          <p:cNvSpPr txBox="1"/>
          <p:nvPr/>
        </p:nvSpPr>
        <p:spPr>
          <a:xfrm>
            <a:off x="6943344" y="1568703"/>
            <a:ext cx="3464560" cy="610424"/>
          </a:xfrm>
          <a:prstGeom prst="rect">
            <a:avLst/>
          </a:prstGeom>
          <a:solidFill>
            <a:srgbClr val="2A84D2"/>
          </a:solidFill>
        </p:spPr>
        <p:txBody>
          <a:bodyPr vert="horz" wrap="square" lIns="0" tIns="238760" rIns="0" bIns="0" rtlCol="0">
            <a:spAutoFit/>
          </a:bodyPr>
          <a:lstStyle/>
          <a:p>
            <a:pPr marL="646837">
              <a:spcBef>
                <a:spcPts val="1880"/>
              </a:spcBef>
            </a:pPr>
            <a:r>
              <a:rPr sz="2400" spc="-7" dirty="0">
                <a:solidFill>
                  <a:srgbClr val="FFFFFF"/>
                </a:solidFill>
                <a:latin typeface="Consolas"/>
                <a:cs typeface="Consolas"/>
              </a:rPr>
              <a:t>MainViewModel</a:t>
            </a:r>
            <a:endParaRPr sz="2400">
              <a:latin typeface="Consolas"/>
              <a:cs typeface="Consolas"/>
            </a:endParaRPr>
          </a:p>
        </p:txBody>
      </p:sp>
      <p:sp>
        <p:nvSpPr>
          <p:cNvPr id="5" name="object 5"/>
          <p:cNvSpPr/>
          <p:nvPr/>
        </p:nvSpPr>
        <p:spPr>
          <a:xfrm>
            <a:off x="7530592" y="2572511"/>
            <a:ext cx="3464560" cy="609600"/>
          </a:xfrm>
          <a:custGeom>
            <a:avLst/>
            <a:gdLst/>
            <a:ahLst/>
            <a:cxnLst/>
            <a:rect l="l" t="t" r="r" b="b"/>
            <a:pathLst>
              <a:path w="2598420" h="457200">
                <a:moveTo>
                  <a:pt x="0" y="457200"/>
                </a:moveTo>
                <a:lnTo>
                  <a:pt x="2598420" y="457200"/>
                </a:lnTo>
                <a:lnTo>
                  <a:pt x="2598420" y="0"/>
                </a:lnTo>
                <a:lnTo>
                  <a:pt x="0" y="0"/>
                </a:lnTo>
                <a:lnTo>
                  <a:pt x="0" y="457200"/>
                </a:lnTo>
                <a:close/>
              </a:path>
            </a:pathLst>
          </a:custGeom>
          <a:solidFill>
            <a:srgbClr val="154269"/>
          </a:solidFill>
        </p:spPr>
        <p:txBody>
          <a:bodyPr wrap="square" lIns="0" tIns="0" rIns="0" bIns="0" rtlCol="0"/>
          <a:lstStyle/>
          <a:p>
            <a:endParaRPr sz="2400"/>
          </a:p>
        </p:txBody>
      </p:sp>
      <p:sp>
        <p:nvSpPr>
          <p:cNvPr id="6" name="object 6"/>
          <p:cNvSpPr/>
          <p:nvPr/>
        </p:nvSpPr>
        <p:spPr>
          <a:xfrm>
            <a:off x="7530592" y="3257296"/>
            <a:ext cx="3464560" cy="609600"/>
          </a:xfrm>
          <a:custGeom>
            <a:avLst/>
            <a:gdLst/>
            <a:ahLst/>
            <a:cxnLst/>
            <a:rect l="l" t="t" r="r" b="b"/>
            <a:pathLst>
              <a:path w="2598420" h="457200">
                <a:moveTo>
                  <a:pt x="0" y="457200"/>
                </a:moveTo>
                <a:lnTo>
                  <a:pt x="2598420" y="457200"/>
                </a:lnTo>
                <a:lnTo>
                  <a:pt x="2598420" y="0"/>
                </a:lnTo>
                <a:lnTo>
                  <a:pt x="0" y="0"/>
                </a:lnTo>
                <a:lnTo>
                  <a:pt x="0" y="457200"/>
                </a:lnTo>
                <a:close/>
              </a:path>
            </a:pathLst>
          </a:custGeom>
          <a:solidFill>
            <a:srgbClr val="154269"/>
          </a:solidFill>
        </p:spPr>
        <p:txBody>
          <a:bodyPr wrap="square" lIns="0" tIns="0" rIns="0" bIns="0" rtlCol="0"/>
          <a:lstStyle/>
          <a:p>
            <a:endParaRPr sz="2400"/>
          </a:p>
        </p:txBody>
      </p:sp>
      <p:sp>
        <p:nvSpPr>
          <p:cNvPr id="7" name="object 7"/>
          <p:cNvSpPr/>
          <p:nvPr/>
        </p:nvSpPr>
        <p:spPr>
          <a:xfrm>
            <a:off x="7530592" y="3942080"/>
            <a:ext cx="3464560" cy="609600"/>
          </a:xfrm>
          <a:custGeom>
            <a:avLst/>
            <a:gdLst/>
            <a:ahLst/>
            <a:cxnLst/>
            <a:rect l="l" t="t" r="r" b="b"/>
            <a:pathLst>
              <a:path w="2598420" h="457200">
                <a:moveTo>
                  <a:pt x="0" y="457200"/>
                </a:moveTo>
                <a:lnTo>
                  <a:pt x="2598420" y="457200"/>
                </a:lnTo>
                <a:lnTo>
                  <a:pt x="2598420" y="0"/>
                </a:lnTo>
                <a:lnTo>
                  <a:pt x="0" y="0"/>
                </a:lnTo>
                <a:lnTo>
                  <a:pt x="0" y="457200"/>
                </a:lnTo>
                <a:close/>
              </a:path>
            </a:pathLst>
          </a:custGeom>
          <a:solidFill>
            <a:srgbClr val="154269"/>
          </a:solidFill>
        </p:spPr>
        <p:txBody>
          <a:bodyPr wrap="square" lIns="0" tIns="0" rIns="0" bIns="0" rtlCol="0"/>
          <a:lstStyle/>
          <a:p>
            <a:endParaRPr sz="2400"/>
          </a:p>
        </p:txBody>
      </p:sp>
      <p:sp>
        <p:nvSpPr>
          <p:cNvPr id="8" name="object 8"/>
          <p:cNvSpPr/>
          <p:nvPr/>
        </p:nvSpPr>
        <p:spPr>
          <a:xfrm>
            <a:off x="7530592" y="4626863"/>
            <a:ext cx="3464560" cy="609600"/>
          </a:xfrm>
          <a:custGeom>
            <a:avLst/>
            <a:gdLst/>
            <a:ahLst/>
            <a:cxnLst/>
            <a:rect l="l" t="t" r="r" b="b"/>
            <a:pathLst>
              <a:path w="2598420" h="457200">
                <a:moveTo>
                  <a:pt x="0" y="457199"/>
                </a:moveTo>
                <a:lnTo>
                  <a:pt x="2598420" y="457199"/>
                </a:lnTo>
                <a:lnTo>
                  <a:pt x="2598420" y="0"/>
                </a:lnTo>
                <a:lnTo>
                  <a:pt x="0" y="0"/>
                </a:lnTo>
                <a:lnTo>
                  <a:pt x="0" y="457199"/>
                </a:lnTo>
                <a:close/>
              </a:path>
            </a:pathLst>
          </a:custGeom>
          <a:solidFill>
            <a:srgbClr val="154269"/>
          </a:solidFill>
        </p:spPr>
        <p:txBody>
          <a:bodyPr wrap="square" lIns="0" tIns="0" rIns="0" bIns="0" rtlCol="0"/>
          <a:lstStyle/>
          <a:p>
            <a:endParaRPr sz="2400"/>
          </a:p>
        </p:txBody>
      </p:sp>
      <p:sp>
        <p:nvSpPr>
          <p:cNvPr id="9" name="object 9"/>
          <p:cNvSpPr txBox="1">
            <a:spLocks noGrp="1"/>
          </p:cNvSpPr>
          <p:nvPr>
            <p:ph sz="half" idx="3"/>
          </p:nvPr>
        </p:nvSpPr>
        <p:spPr>
          <a:xfrm>
            <a:off x="7048670" y="2676990"/>
            <a:ext cx="4493260" cy="2569486"/>
          </a:xfrm>
          <a:prstGeom prst="rect">
            <a:avLst/>
          </a:prstGeom>
        </p:spPr>
        <p:txBody>
          <a:bodyPr vert="horz" wrap="square" lIns="0" tIns="0" rIns="0" bIns="0" rtlCol="0">
            <a:spAutoFit/>
          </a:bodyPr>
          <a:lstStyle/>
          <a:p>
            <a:pPr marL="792460" algn="just">
              <a:lnSpc>
                <a:spcPct val="100000"/>
              </a:lnSpc>
            </a:pPr>
            <a:r>
              <a:rPr spc="-13" dirty="0"/>
              <a:t>EmployeeViewModel</a:t>
            </a:r>
          </a:p>
          <a:p>
            <a:pPr marL="792460" marR="849185" algn="just">
              <a:lnSpc>
                <a:spcPct val="187300"/>
              </a:lnSpc>
            </a:pPr>
            <a:r>
              <a:rPr spc="-7" dirty="0"/>
              <a:t>Empl</a:t>
            </a:r>
            <a:r>
              <a:rPr dirty="0"/>
              <a:t>o</a:t>
            </a:r>
            <a:r>
              <a:rPr spc="-7" dirty="0"/>
              <a:t>ye</a:t>
            </a:r>
            <a:r>
              <a:rPr dirty="0"/>
              <a:t>e</a:t>
            </a:r>
            <a:r>
              <a:rPr spc="-7" dirty="0"/>
              <a:t>Vie</a:t>
            </a:r>
            <a:r>
              <a:rPr dirty="0"/>
              <a:t>w</a:t>
            </a:r>
            <a:r>
              <a:rPr spc="-7" dirty="0"/>
              <a:t>Mode</a:t>
            </a:r>
            <a:r>
              <a:rPr dirty="0"/>
              <a:t>l  </a:t>
            </a:r>
            <a:r>
              <a:rPr spc="-7"/>
              <a:t>Empl</a:t>
            </a:r>
            <a:r>
              <a:rPr/>
              <a:t>o</a:t>
            </a:r>
            <a:r>
              <a:rPr spc="-7"/>
              <a:t>ye</a:t>
            </a:r>
            <a:r>
              <a:rPr/>
              <a:t>e</a:t>
            </a:r>
            <a:r>
              <a:rPr spc="-7"/>
              <a:t>Vie</a:t>
            </a:r>
            <a:r>
              <a:rPr/>
              <a:t>w</a:t>
            </a:r>
            <a:r>
              <a:rPr spc="-7"/>
              <a:t>Mode</a:t>
            </a:r>
            <a:r>
              <a:rPr/>
              <a:t>l  </a:t>
            </a:r>
            <a:r>
              <a:rPr spc="-13"/>
              <a:t>EmployeeViewModel</a:t>
            </a:r>
            <a:endParaRPr spc="-13" dirty="0"/>
          </a:p>
        </p:txBody>
      </p:sp>
      <p:sp>
        <p:nvSpPr>
          <p:cNvPr id="10" name="Rectangle 9"/>
          <p:cNvSpPr/>
          <p:nvPr/>
        </p:nvSpPr>
        <p:spPr>
          <a:xfrm>
            <a:off x="7235687" y="5523681"/>
            <a:ext cx="5300871" cy="1200329"/>
          </a:xfrm>
          <a:prstGeom prst="rect">
            <a:avLst/>
          </a:prstGeom>
        </p:spPr>
        <p:txBody>
          <a:bodyPr wrap="square">
            <a:spAutoFit/>
          </a:bodyPr>
          <a:lstStyle/>
          <a:p>
            <a:pPr marL="16933" marR="6773">
              <a:spcBef>
                <a:spcPts val="2120"/>
              </a:spcBef>
            </a:pPr>
            <a:r>
              <a:rPr lang="en-US" sz="2400" spc="-13"/>
              <a:t>MainViewModel </a:t>
            </a:r>
            <a:r>
              <a:rPr lang="en-US" sz="2400" spc="-7">
                <a:latin typeface="Segoe UI Light"/>
                <a:cs typeface="Segoe UI Light"/>
              </a:rPr>
              <a:t>might expose  collection </a:t>
            </a:r>
            <a:r>
              <a:rPr lang="en-US" sz="2400" spc="-40">
                <a:latin typeface="Segoe UI Light"/>
                <a:cs typeface="Segoe UI Light"/>
              </a:rPr>
              <a:t>of </a:t>
            </a:r>
            <a:r>
              <a:rPr lang="en-US" sz="2400" spc="-13"/>
              <a:t>EmployeeViewModel  </a:t>
            </a:r>
            <a:r>
              <a:rPr lang="en-US" sz="2400">
                <a:latin typeface="Segoe UI Light"/>
                <a:cs typeface="Segoe UI Light"/>
              </a:rPr>
              <a:t>objects to </a:t>
            </a:r>
            <a:r>
              <a:rPr lang="en-US" sz="2400" spc="-7">
                <a:latin typeface="Segoe UI Light"/>
                <a:cs typeface="Segoe UI Light"/>
              </a:rPr>
              <a:t>bind </a:t>
            </a:r>
            <a:r>
              <a:rPr lang="en-US" sz="2400">
                <a:latin typeface="Segoe UI Light"/>
                <a:cs typeface="Segoe UI Light"/>
              </a:rPr>
              <a:t>to a</a:t>
            </a:r>
            <a:r>
              <a:rPr lang="en-US" sz="2400" spc="-133">
                <a:latin typeface="Segoe UI Light"/>
                <a:cs typeface="Segoe UI Light"/>
              </a:rPr>
              <a:t> </a:t>
            </a:r>
            <a:r>
              <a:rPr lang="en-US" sz="2400" spc="-13"/>
              <a:t>ListView</a:t>
            </a:r>
            <a:endParaRPr lang="en-US" sz="2400" spc="-13" dirty="0"/>
          </a:p>
        </p:txBody>
      </p:sp>
    </p:spTree>
    <p:extLst>
      <p:ext uri="{BB962C8B-B14F-4D97-AF65-F5344CB8AC3E}">
        <p14:creationId xmlns:p14="http://schemas.microsoft.com/office/powerpoint/2010/main" val="4114228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4587" y="1648968"/>
            <a:ext cx="10677312" cy="837280"/>
          </a:xfrm>
          <a:prstGeom prst="rect">
            <a:avLst/>
          </a:prstGeom>
        </p:spPr>
        <p:txBody>
          <a:bodyPr vert="horz" wrap="square" lIns="0" tIns="0" rIns="0" bIns="0" rtlCol="0">
            <a:spAutoFit/>
          </a:bodyPr>
          <a:lstStyle/>
          <a:p>
            <a:pPr marL="474121" marR="6773" indent="-457189">
              <a:lnSpc>
                <a:spcPct val="102000"/>
              </a:lnSpc>
              <a:buFont typeface="Wingdings"/>
              <a:buChar char=""/>
              <a:tabLst>
                <a:tab pos="474121" algn="l"/>
              </a:tabLst>
            </a:pPr>
            <a:r>
              <a:rPr sz="2667" dirty="0">
                <a:solidFill>
                  <a:srgbClr val="0A111E"/>
                </a:solidFill>
                <a:latin typeface="Segoe UI Light"/>
                <a:cs typeface="Segoe UI Light"/>
              </a:rPr>
              <a:t>Main ViewModel </a:t>
            </a:r>
            <a:r>
              <a:rPr sz="2667" spc="-7" dirty="0">
                <a:solidFill>
                  <a:srgbClr val="0A111E"/>
                </a:solidFill>
                <a:latin typeface="Segoe UI Light"/>
                <a:cs typeface="Segoe UI Light"/>
              </a:rPr>
              <a:t>is </a:t>
            </a:r>
            <a:r>
              <a:rPr sz="2667" dirty="0">
                <a:solidFill>
                  <a:srgbClr val="0A111E"/>
                </a:solidFill>
                <a:latin typeface="Segoe UI Light"/>
                <a:cs typeface="Segoe UI Light"/>
              </a:rPr>
              <a:t>most often </a:t>
            </a:r>
            <a:r>
              <a:rPr sz="2667" spc="-7" dirty="0">
                <a:solidFill>
                  <a:srgbClr val="0A111E"/>
                </a:solidFill>
                <a:latin typeface="Segoe UI Light"/>
                <a:cs typeface="Segoe UI Light"/>
              </a:rPr>
              <a:t>set </a:t>
            </a:r>
            <a:r>
              <a:rPr sz="2667" dirty="0">
                <a:solidFill>
                  <a:srgbClr val="0A111E"/>
                </a:solidFill>
                <a:latin typeface="Segoe UI Light"/>
                <a:cs typeface="Segoe UI Light"/>
              </a:rPr>
              <a:t>as the </a:t>
            </a:r>
            <a:r>
              <a:rPr sz="2667" dirty="0">
                <a:solidFill>
                  <a:srgbClr val="0A111E"/>
                </a:solidFill>
                <a:latin typeface="Consolas"/>
                <a:cs typeface="Consolas"/>
              </a:rPr>
              <a:t>BindingContext</a:t>
            </a:r>
            <a:r>
              <a:rPr sz="2667" spc="-793" dirty="0">
                <a:solidFill>
                  <a:srgbClr val="0A111E"/>
                </a:solidFill>
                <a:latin typeface="Consolas"/>
                <a:cs typeface="Consolas"/>
              </a:rPr>
              <a:t> </a:t>
            </a:r>
            <a:r>
              <a:rPr sz="2667" dirty="0">
                <a:solidFill>
                  <a:srgbClr val="0A111E"/>
                </a:solidFill>
                <a:latin typeface="Segoe UI Light"/>
                <a:cs typeface="Segoe UI Light"/>
              </a:rPr>
              <a:t>for the </a:t>
            </a:r>
            <a:r>
              <a:rPr sz="2667" spc="-7" dirty="0">
                <a:solidFill>
                  <a:srgbClr val="0A111E"/>
                </a:solidFill>
                <a:latin typeface="Segoe UI Light"/>
                <a:cs typeface="Segoe UI Light"/>
              </a:rPr>
              <a:t>view  in </a:t>
            </a:r>
            <a:r>
              <a:rPr sz="2667" dirty="0">
                <a:solidFill>
                  <a:srgbClr val="0A111E"/>
                </a:solidFill>
                <a:latin typeface="Segoe UI Light"/>
                <a:cs typeface="Segoe UI Light"/>
              </a:rPr>
              <a:t>code behind, but can also </a:t>
            </a:r>
            <a:r>
              <a:rPr sz="2667" spc="-7" dirty="0">
                <a:solidFill>
                  <a:srgbClr val="0A111E"/>
                </a:solidFill>
                <a:latin typeface="Segoe UI Light"/>
                <a:cs typeface="Segoe UI Light"/>
              </a:rPr>
              <a:t>be </a:t>
            </a:r>
            <a:r>
              <a:rPr sz="2667" dirty="0">
                <a:solidFill>
                  <a:srgbClr val="0A111E"/>
                </a:solidFill>
                <a:latin typeface="Segoe UI Light"/>
                <a:cs typeface="Segoe UI Light"/>
              </a:rPr>
              <a:t>done </a:t>
            </a:r>
            <a:r>
              <a:rPr sz="2667" spc="-7" dirty="0">
                <a:solidFill>
                  <a:srgbClr val="0A111E"/>
                </a:solidFill>
                <a:latin typeface="Segoe UI Light"/>
                <a:cs typeface="Segoe UI Light"/>
              </a:rPr>
              <a:t>in </a:t>
            </a:r>
            <a:r>
              <a:rPr sz="2667" dirty="0">
                <a:solidFill>
                  <a:srgbClr val="0A111E"/>
                </a:solidFill>
                <a:latin typeface="Segoe UI Light"/>
                <a:cs typeface="Segoe UI Light"/>
              </a:rPr>
              <a:t>XAML </a:t>
            </a:r>
            <a:r>
              <a:rPr sz="2667" spc="-7" dirty="0">
                <a:solidFill>
                  <a:srgbClr val="0A111E"/>
                </a:solidFill>
                <a:latin typeface="Segoe UI Light"/>
                <a:cs typeface="Segoe UI Light"/>
              </a:rPr>
              <a:t>if</a:t>
            </a:r>
            <a:r>
              <a:rPr sz="2667" spc="40" dirty="0">
                <a:solidFill>
                  <a:srgbClr val="0A111E"/>
                </a:solidFill>
                <a:latin typeface="Segoe UI Light"/>
                <a:cs typeface="Segoe UI Light"/>
              </a:rPr>
              <a:t> </a:t>
            </a:r>
            <a:r>
              <a:rPr sz="2667" spc="-13" dirty="0">
                <a:solidFill>
                  <a:srgbClr val="0A111E"/>
                </a:solidFill>
                <a:latin typeface="Segoe UI Light"/>
                <a:cs typeface="Segoe UI Light"/>
              </a:rPr>
              <a:t>preferred</a:t>
            </a:r>
            <a:endParaRPr sz="2667">
              <a:latin typeface="Segoe UI Light"/>
              <a:cs typeface="Segoe UI Light"/>
            </a:endParaRPr>
          </a:p>
        </p:txBody>
      </p:sp>
      <p:sp>
        <p:nvSpPr>
          <p:cNvPr id="3" name="object 3"/>
          <p:cNvSpPr txBox="1">
            <a:spLocks noGrp="1"/>
          </p:cNvSpPr>
          <p:nvPr>
            <p:ph type="title"/>
          </p:nvPr>
        </p:nvSpPr>
        <p:spPr>
          <a:xfrm>
            <a:off x="894927" y="257110"/>
            <a:ext cx="10718800" cy="677108"/>
          </a:xfrm>
          <a:prstGeom prst="rect">
            <a:avLst/>
          </a:prstGeom>
        </p:spPr>
        <p:txBody>
          <a:bodyPr vert="horz" wrap="square" lIns="0" tIns="0" rIns="0" bIns="0" rtlCol="0" anchor="ctr">
            <a:spAutoFit/>
          </a:bodyPr>
          <a:lstStyle/>
          <a:p>
            <a:pPr marL="16933">
              <a:lnSpc>
                <a:spcPct val="100000"/>
              </a:lnSpc>
            </a:pPr>
            <a:r>
              <a:rPr spc="-7" dirty="0"/>
              <a:t>Connecting </a:t>
            </a:r>
            <a:r>
              <a:rPr dirty="0"/>
              <a:t>a View </a:t>
            </a:r>
            <a:r>
              <a:rPr spc="-7" dirty="0"/>
              <a:t>and</a:t>
            </a:r>
            <a:r>
              <a:rPr spc="-60" dirty="0"/>
              <a:t> </a:t>
            </a:r>
            <a:r>
              <a:rPr spc="-7" dirty="0"/>
              <a:t>ViewModel</a:t>
            </a:r>
          </a:p>
        </p:txBody>
      </p:sp>
      <p:sp>
        <p:nvSpPr>
          <p:cNvPr id="4" name="object 4"/>
          <p:cNvSpPr/>
          <p:nvPr/>
        </p:nvSpPr>
        <p:spPr>
          <a:xfrm>
            <a:off x="609600" y="2832607"/>
            <a:ext cx="10972800" cy="3406140"/>
          </a:xfrm>
          <a:custGeom>
            <a:avLst/>
            <a:gdLst/>
            <a:ahLst/>
            <a:cxnLst/>
            <a:rect l="l" t="t" r="r" b="b"/>
            <a:pathLst>
              <a:path w="8229600" h="2554604">
                <a:moveTo>
                  <a:pt x="0" y="2554224"/>
                </a:moveTo>
                <a:lnTo>
                  <a:pt x="8229600" y="2554224"/>
                </a:lnTo>
                <a:lnTo>
                  <a:pt x="8229600" y="0"/>
                </a:lnTo>
                <a:lnTo>
                  <a:pt x="0" y="0"/>
                </a:lnTo>
                <a:lnTo>
                  <a:pt x="0" y="2554224"/>
                </a:lnTo>
                <a:close/>
              </a:path>
            </a:pathLst>
          </a:custGeom>
          <a:ln w="9144">
            <a:solidFill>
              <a:srgbClr val="5F6D6E"/>
            </a:solidFill>
          </a:ln>
        </p:spPr>
        <p:txBody>
          <a:bodyPr wrap="square" lIns="0" tIns="0" rIns="0" bIns="0" rtlCol="0"/>
          <a:lstStyle/>
          <a:p>
            <a:endParaRPr sz="2400"/>
          </a:p>
        </p:txBody>
      </p:sp>
      <p:sp>
        <p:nvSpPr>
          <p:cNvPr id="5" name="object 5"/>
          <p:cNvSpPr txBox="1"/>
          <p:nvPr/>
        </p:nvSpPr>
        <p:spPr>
          <a:xfrm>
            <a:off x="731521" y="2879006"/>
            <a:ext cx="7004473" cy="656462"/>
          </a:xfrm>
          <a:prstGeom prst="rect">
            <a:avLst/>
          </a:prstGeom>
        </p:spPr>
        <p:txBody>
          <a:bodyPr vert="horz" wrap="square" lIns="0" tIns="0" rIns="0" bIns="0" rtlCol="0">
            <a:spAutoFit/>
          </a:bodyPr>
          <a:lstStyle/>
          <a:p>
            <a:pPr>
              <a:lnSpc>
                <a:spcPct val="100000"/>
              </a:lnSpc>
            </a:pPr>
            <a:r>
              <a:rPr sz="2133" spc="-13" dirty="0">
                <a:solidFill>
                  <a:srgbClr val="0000FF"/>
                </a:solidFill>
                <a:latin typeface="Lucida Console"/>
                <a:cs typeface="Lucida Console"/>
              </a:rPr>
              <a:t>public </a:t>
            </a:r>
            <a:r>
              <a:rPr sz="2133" spc="-7" dirty="0">
                <a:solidFill>
                  <a:srgbClr val="0000FF"/>
                </a:solidFill>
                <a:latin typeface="Lucida Console"/>
                <a:cs typeface="Lucida Console"/>
              </a:rPr>
              <a:t>partial class </a:t>
            </a:r>
            <a:r>
              <a:rPr sz="2133" spc="-7" dirty="0">
                <a:solidFill>
                  <a:srgbClr val="2B8FAE"/>
                </a:solidFill>
                <a:latin typeface="Lucida Console"/>
                <a:cs typeface="Lucida Console"/>
              </a:rPr>
              <a:t>MainPage </a:t>
            </a:r>
            <a:r>
              <a:rPr sz="2133" spc="-7" dirty="0">
                <a:latin typeface="Lucida Console"/>
                <a:cs typeface="Lucida Console"/>
              </a:rPr>
              <a:t>:</a:t>
            </a:r>
            <a:r>
              <a:rPr sz="2133" spc="-13" dirty="0">
                <a:latin typeface="Lucida Console"/>
                <a:cs typeface="Lucida Console"/>
              </a:rPr>
              <a:t> </a:t>
            </a:r>
            <a:r>
              <a:rPr sz="2133" spc="-7" dirty="0">
                <a:solidFill>
                  <a:srgbClr val="2B8FAE"/>
                </a:solidFill>
                <a:latin typeface="Lucida Console"/>
                <a:cs typeface="Lucida Console"/>
              </a:rPr>
              <a:t>ContentPage</a:t>
            </a:r>
            <a:endParaRPr sz="2133">
              <a:latin typeface="Lucida Console"/>
              <a:cs typeface="Lucida Console"/>
            </a:endParaRPr>
          </a:p>
          <a:p>
            <a:pPr>
              <a:lnSpc>
                <a:spcPct val="100000"/>
              </a:lnSpc>
            </a:pPr>
            <a:r>
              <a:rPr sz="2133" spc="-7" dirty="0">
                <a:latin typeface="Lucida Console"/>
                <a:cs typeface="Lucida Console"/>
              </a:rPr>
              <a:t>{</a:t>
            </a:r>
            <a:endParaRPr sz="2133">
              <a:latin typeface="Lucida Console"/>
              <a:cs typeface="Lucida Console"/>
            </a:endParaRPr>
          </a:p>
        </p:txBody>
      </p:sp>
      <p:sp>
        <p:nvSpPr>
          <p:cNvPr id="6" name="object 6"/>
          <p:cNvSpPr txBox="1"/>
          <p:nvPr/>
        </p:nvSpPr>
        <p:spPr>
          <a:xfrm>
            <a:off x="6596719" y="3529752"/>
            <a:ext cx="3583940" cy="328231"/>
          </a:xfrm>
          <a:prstGeom prst="rect">
            <a:avLst/>
          </a:prstGeom>
        </p:spPr>
        <p:txBody>
          <a:bodyPr vert="horz" wrap="square" lIns="0" tIns="0" rIns="0" bIns="0" rtlCol="0">
            <a:spAutoFit/>
          </a:bodyPr>
          <a:lstStyle/>
          <a:p>
            <a:pPr>
              <a:lnSpc>
                <a:spcPct val="100000"/>
              </a:lnSpc>
            </a:pPr>
            <a:r>
              <a:rPr sz="2133" spc="-7" dirty="0">
                <a:latin typeface="Lucida Console"/>
                <a:cs typeface="Lucida Console"/>
              </a:rPr>
              <a:t>= </a:t>
            </a:r>
            <a:r>
              <a:rPr sz="2133" spc="-13" dirty="0">
                <a:solidFill>
                  <a:srgbClr val="0000FF"/>
                </a:solidFill>
                <a:latin typeface="Lucida Console"/>
                <a:cs typeface="Lucida Console"/>
              </a:rPr>
              <a:t>new</a:t>
            </a:r>
            <a:r>
              <a:rPr sz="2133" spc="-107" dirty="0">
                <a:solidFill>
                  <a:srgbClr val="0000FF"/>
                </a:solidFill>
                <a:latin typeface="Lucida Console"/>
                <a:cs typeface="Lucida Console"/>
              </a:rPr>
              <a:t> </a:t>
            </a:r>
            <a:r>
              <a:rPr sz="2133" spc="-7" dirty="0">
                <a:solidFill>
                  <a:srgbClr val="2B8FAE"/>
                </a:solidFill>
                <a:latin typeface="Lucida Console"/>
                <a:cs typeface="Lucida Console"/>
              </a:rPr>
              <a:t>MainViewModel</a:t>
            </a:r>
            <a:r>
              <a:rPr sz="2133" spc="-7" dirty="0">
                <a:latin typeface="Lucida Console"/>
                <a:cs typeface="Lucida Console"/>
              </a:rPr>
              <a:t>();</a:t>
            </a:r>
            <a:endParaRPr sz="2133">
              <a:latin typeface="Lucida Console"/>
              <a:cs typeface="Lucida Console"/>
            </a:endParaRPr>
          </a:p>
        </p:txBody>
      </p:sp>
      <p:sp>
        <p:nvSpPr>
          <p:cNvPr id="7" name="object 7"/>
          <p:cNvSpPr txBox="1"/>
          <p:nvPr/>
        </p:nvSpPr>
        <p:spPr>
          <a:xfrm>
            <a:off x="1219201" y="3529753"/>
            <a:ext cx="5213772" cy="2297617"/>
          </a:xfrm>
          <a:prstGeom prst="rect">
            <a:avLst/>
          </a:prstGeom>
        </p:spPr>
        <p:txBody>
          <a:bodyPr vert="horz" wrap="square" lIns="0" tIns="0" rIns="0" bIns="0" rtlCol="0">
            <a:spAutoFit/>
          </a:bodyPr>
          <a:lstStyle/>
          <a:p>
            <a:pPr>
              <a:lnSpc>
                <a:spcPct val="100000"/>
              </a:lnSpc>
            </a:pPr>
            <a:r>
              <a:rPr sz="2133" spc="-7" dirty="0">
                <a:solidFill>
                  <a:srgbClr val="0000FF"/>
                </a:solidFill>
                <a:latin typeface="Lucida Console"/>
                <a:cs typeface="Lucida Console"/>
              </a:rPr>
              <a:t>readonly </a:t>
            </a:r>
            <a:r>
              <a:rPr sz="2133" spc="-7" dirty="0">
                <a:solidFill>
                  <a:srgbClr val="2B8FAE"/>
                </a:solidFill>
                <a:latin typeface="Lucida Console"/>
                <a:cs typeface="Lucida Console"/>
              </a:rPr>
              <a:t>MainViewModel</a:t>
            </a:r>
            <a:r>
              <a:rPr sz="2133" spc="-93" dirty="0">
                <a:solidFill>
                  <a:srgbClr val="2B8FAE"/>
                </a:solidFill>
                <a:latin typeface="Lucida Console"/>
                <a:cs typeface="Lucida Console"/>
              </a:rPr>
              <a:t> </a:t>
            </a:r>
            <a:r>
              <a:rPr sz="2133" spc="-7" dirty="0">
                <a:latin typeface="Lucida Console"/>
                <a:cs typeface="Lucida Console"/>
              </a:rPr>
              <a:t>viewModel  </a:t>
            </a:r>
            <a:r>
              <a:rPr sz="2133" spc="-7" dirty="0">
                <a:solidFill>
                  <a:srgbClr val="0000FF"/>
                </a:solidFill>
                <a:latin typeface="Lucida Console"/>
                <a:cs typeface="Lucida Console"/>
              </a:rPr>
              <a:t>public </a:t>
            </a:r>
            <a:r>
              <a:rPr sz="2133" spc="-7" dirty="0">
                <a:solidFill>
                  <a:srgbClr val="2B8FAE"/>
                </a:solidFill>
                <a:latin typeface="Lucida Console"/>
                <a:cs typeface="Lucida Console"/>
              </a:rPr>
              <a:t>MainPage</a:t>
            </a:r>
            <a:r>
              <a:rPr sz="2133" spc="-100" dirty="0">
                <a:solidFill>
                  <a:srgbClr val="2B8FAE"/>
                </a:solidFill>
                <a:latin typeface="Lucida Console"/>
                <a:cs typeface="Lucida Console"/>
              </a:rPr>
              <a:t> </a:t>
            </a:r>
            <a:r>
              <a:rPr sz="2133" spc="-13" dirty="0">
                <a:latin typeface="Lucida Console"/>
                <a:cs typeface="Lucida Console"/>
              </a:rPr>
              <a:t>()</a:t>
            </a:r>
            <a:endParaRPr sz="2133">
              <a:latin typeface="Lucida Console"/>
              <a:cs typeface="Lucida Console"/>
            </a:endParaRPr>
          </a:p>
          <a:p>
            <a:pPr>
              <a:lnSpc>
                <a:spcPct val="100000"/>
              </a:lnSpc>
            </a:pPr>
            <a:r>
              <a:rPr sz="2133" spc="-7" dirty="0">
                <a:latin typeface="Lucida Console"/>
                <a:cs typeface="Lucida Console"/>
              </a:rPr>
              <a:t>{</a:t>
            </a:r>
            <a:endParaRPr sz="2133">
              <a:latin typeface="Lucida Console"/>
              <a:cs typeface="Lucida Console"/>
            </a:endParaRPr>
          </a:p>
          <a:p>
            <a:pPr marL="487668"/>
            <a:r>
              <a:rPr sz="2133" spc="-7" dirty="0">
                <a:latin typeface="Lucida Console"/>
                <a:cs typeface="Lucida Console"/>
              </a:rPr>
              <a:t>BindingContext =</a:t>
            </a:r>
            <a:r>
              <a:rPr sz="2133" spc="-80" dirty="0">
                <a:latin typeface="Lucida Console"/>
                <a:cs typeface="Lucida Console"/>
              </a:rPr>
              <a:t> </a:t>
            </a:r>
            <a:r>
              <a:rPr sz="2133" spc="-7" dirty="0">
                <a:latin typeface="Lucida Console"/>
                <a:cs typeface="Lucida Console"/>
              </a:rPr>
              <a:t>viewModel;</a:t>
            </a:r>
            <a:endParaRPr sz="2133">
              <a:latin typeface="Lucida Console"/>
              <a:cs typeface="Lucida Console"/>
            </a:endParaRPr>
          </a:p>
          <a:p>
            <a:pPr marL="487668"/>
            <a:r>
              <a:rPr sz="2133" spc="-7" dirty="0">
                <a:latin typeface="Lucida Console"/>
                <a:cs typeface="Lucida Console"/>
              </a:rPr>
              <a:t>InitializeComponent</a:t>
            </a:r>
            <a:r>
              <a:rPr sz="2133" spc="-93" dirty="0">
                <a:latin typeface="Lucida Console"/>
                <a:cs typeface="Lucida Console"/>
              </a:rPr>
              <a:t> </a:t>
            </a:r>
            <a:r>
              <a:rPr sz="2133" spc="-13" dirty="0">
                <a:latin typeface="Lucida Console"/>
                <a:cs typeface="Lucida Console"/>
              </a:rPr>
              <a:t>();</a:t>
            </a:r>
            <a:endParaRPr sz="2133">
              <a:latin typeface="Lucida Console"/>
              <a:cs typeface="Lucida Console"/>
            </a:endParaRPr>
          </a:p>
          <a:p>
            <a:pPr>
              <a:lnSpc>
                <a:spcPct val="100000"/>
              </a:lnSpc>
            </a:pPr>
            <a:r>
              <a:rPr sz="2133" spc="-7" dirty="0">
                <a:latin typeface="Lucida Console"/>
                <a:cs typeface="Lucida Console"/>
              </a:rPr>
              <a:t>}</a:t>
            </a:r>
            <a:endParaRPr sz="2133">
              <a:latin typeface="Lucida Console"/>
              <a:cs typeface="Lucida Console"/>
            </a:endParaRPr>
          </a:p>
          <a:p>
            <a:pPr>
              <a:lnSpc>
                <a:spcPct val="100000"/>
              </a:lnSpc>
            </a:pPr>
            <a:r>
              <a:rPr sz="2133" spc="-13" dirty="0">
                <a:latin typeface="Lucida Console"/>
                <a:cs typeface="Lucida Console"/>
              </a:rPr>
              <a:t>...</a:t>
            </a:r>
            <a:endParaRPr sz="2133">
              <a:latin typeface="Lucida Console"/>
              <a:cs typeface="Lucida Console"/>
            </a:endParaRPr>
          </a:p>
        </p:txBody>
      </p:sp>
      <p:sp>
        <p:nvSpPr>
          <p:cNvPr id="8" name="object 8"/>
          <p:cNvSpPr txBox="1"/>
          <p:nvPr/>
        </p:nvSpPr>
        <p:spPr>
          <a:xfrm>
            <a:off x="731521" y="5793774"/>
            <a:ext cx="163407" cy="328231"/>
          </a:xfrm>
          <a:prstGeom prst="rect">
            <a:avLst/>
          </a:prstGeom>
        </p:spPr>
        <p:txBody>
          <a:bodyPr vert="horz" wrap="square" lIns="0" tIns="0" rIns="0" bIns="0" rtlCol="0">
            <a:spAutoFit/>
          </a:bodyPr>
          <a:lstStyle/>
          <a:p>
            <a:pPr>
              <a:lnSpc>
                <a:spcPct val="100000"/>
              </a:lnSpc>
            </a:pPr>
            <a:r>
              <a:rPr sz="2133" spc="-7" dirty="0">
                <a:latin typeface="Lucida Console"/>
                <a:cs typeface="Lucida Console"/>
              </a:rPr>
              <a:t>}</a:t>
            </a:r>
            <a:endParaRPr sz="2133">
              <a:latin typeface="Lucida Console"/>
              <a:cs typeface="Lucida Console"/>
            </a:endParaRPr>
          </a:p>
        </p:txBody>
      </p:sp>
    </p:spTree>
    <p:extLst>
      <p:ext uri="{BB962C8B-B14F-4D97-AF65-F5344CB8AC3E}">
        <p14:creationId xmlns:p14="http://schemas.microsoft.com/office/powerpoint/2010/main" val="20341819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031987"/>
            <a:ext cx="14020800" cy="677108"/>
          </a:xfrm>
          <a:prstGeom prst="rect">
            <a:avLst/>
          </a:prstGeom>
        </p:spPr>
        <p:txBody>
          <a:bodyPr vert="horz" wrap="square" lIns="0" tIns="0" rIns="0" bIns="0" rtlCol="0" anchor="ctr">
            <a:spAutoFit/>
          </a:bodyPr>
          <a:lstStyle/>
          <a:p>
            <a:pPr marL="16933">
              <a:lnSpc>
                <a:spcPct val="100000"/>
              </a:lnSpc>
            </a:pPr>
            <a:r>
              <a:rPr dirty="0"/>
              <a:t>MVVM </a:t>
            </a:r>
            <a:r>
              <a:rPr spc="-33" dirty="0"/>
              <a:t>Pros </a:t>
            </a:r>
            <a:r>
              <a:rPr dirty="0"/>
              <a:t>and</a:t>
            </a:r>
            <a:r>
              <a:rPr spc="-80" dirty="0"/>
              <a:t> </a:t>
            </a:r>
            <a:r>
              <a:rPr spc="-7" dirty="0"/>
              <a:t>Cons</a:t>
            </a:r>
          </a:p>
        </p:txBody>
      </p:sp>
      <p:graphicFrame>
        <p:nvGraphicFramePr>
          <p:cNvPr id="3" name="object 3"/>
          <p:cNvGraphicFramePr>
            <a:graphicFrameLocks noGrp="1"/>
          </p:cNvGraphicFramePr>
          <p:nvPr/>
        </p:nvGraphicFramePr>
        <p:xfrm>
          <a:off x="601133" y="2977897"/>
          <a:ext cx="10972800" cy="2810948"/>
        </p:xfrm>
        <a:graphic>
          <a:graphicData uri="http://schemas.openxmlformats.org/drawingml/2006/table">
            <a:tbl>
              <a:tblPr firstRow="1" bandRow="1">
                <a:tableStyleId>{2D5ABB26-0587-4C30-8999-92F81FD0307C}</a:tableStyleId>
              </a:tblPr>
              <a:tblGrid>
                <a:gridCol w="5486400">
                  <a:extLst>
                    <a:ext uri="{9D8B030D-6E8A-4147-A177-3AD203B41FA5}">
                      <a16:colId xmlns="" xmlns:a16="http://schemas.microsoft.com/office/drawing/2014/main" val="20000"/>
                    </a:ext>
                  </a:extLst>
                </a:gridCol>
                <a:gridCol w="5486400">
                  <a:extLst>
                    <a:ext uri="{9D8B030D-6E8A-4147-A177-3AD203B41FA5}">
                      <a16:colId xmlns="" xmlns:a16="http://schemas.microsoft.com/office/drawing/2014/main" val="20001"/>
                    </a:ext>
                  </a:extLst>
                </a:gridCol>
              </a:tblGrid>
              <a:tr h="494452">
                <a:tc>
                  <a:txBody>
                    <a:bodyPr/>
                    <a:lstStyle/>
                    <a:p>
                      <a:pPr marL="85090">
                        <a:lnSpc>
                          <a:spcPct val="100000"/>
                        </a:lnSpc>
                        <a:spcBef>
                          <a:spcPts val="265"/>
                        </a:spcBef>
                      </a:pPr>
                      <a:r>
                        <a:rPr sz="2400" b="0" spc="-5" dirty="0">
                          <a:solidFill>
                            <a:srgbClr val="FFFFFF"/>
                          </a:solidFill>
                          <a:latin typeface="Segoe UI Light"/>
                          <a:cs typeface="Segoe UI Light"/>
                        </a:rPr>
                        <a:t>Pros</a:t>
                      </a:r>
                      <a:endParaRPr sz="2400">
                        <a:latin typeface="Segoe UI Light"/>
                        <a:cs typeface="Segoe UI Light"/>
                      </a:endParaRPr>
                    </a:p>
                  </a:txBody>
                  <a:tcPr marL="0" marR="0" marT="0" marB="0">
                    <a:lnL w="12700">
                      <a:solidFill>
                        <a:srgbClr val="5F6D6E"/>
                      </a:solidFill>
                      <a:prstDash val="solid"/>
                    </a:lnL>
                    <a:lnR w="12700">
                      <a:solidFill>
                        <a:srgbClr val="FFFFFF"/>
                      </a:solidFill>
                      <a:prstDash val="solid"/>
                    </a:lnR>
                    <a:lnT w="12700">
                      <a:solidFill>
                        <a:srgbClr val="5F6D6E"/>
                      </a:solidFill>
                      <a:prstDash val="solid"/>
                    </a:lnT>
                    <a:lnB w="12700">
                      <a:solidFill>
                        <a:srgbClr val="5F6D6E"/>
                      </a:solidFill>
                      <a:prstDash val="solid"/>
                    </a:lnB>
                    <a:solidFill>
                      <a:srgbClr val="67C952"/>
                    </a:solidFill>
                  </a:tcPr>
                </a:tc>
                <a:tc>
                  <a:txBody>
                    <a:bodyPr/>
                    <a:lstStyle/>
                    <a:p>
                      <a:pPr marL="85725">
                        <a:lnSpc>
                          <a:spcPct val="100000"/>
                        </a:lnSpc>
                        <a:spcBef>
                          <a:spcPts val="265"/>
                        </a:spcBef>
                      </a:pPr>
                      <a:r>
                        <a:rPr sz="2400" b="0" dirty="0">
                          <a:solidFill>
                            <a:srgbClr val="FFFFFF"/>
                          </a:solidFill>
                          <a:latin typeface="Segoe UI Light"/>
                          <a:cs typeface="Segoe UI Light"/>
                        </a:rPr>
                        <a:t>Cons</a:t>
                      </a:r>
                      <a:endParaRPr sz="2400">
                        <a:latin typeface="Segoe UI Light"/>
                        <a:cs typeface="Segoe UI Light"/>
                      </a:endParaRPr>
                    </a:p>
                  </a:txBody>
                  <a:tcPr marL="0" marR="0" marT="0" marB="0">
                    <a:lnL w="12700">
                      <a:solidFill>
                        <a:srgbClr val="FFFFFF"/>
                      </a:solidFill>
                      <a:prstDash val="solid"/>
                    </a:lnL>
                    <a:lnR w="12700">
                      <a:solidFill>
                        <a:srgbClr val="5F6D6E"/>
                      </a:solidFill>
                      <a:prstDash val="solid"/>
                    </a:lnR>
                    <a:lnT w="12700">
                      <a:solidFill>
                        <a:srgbClr val="5F6D6E"/>
                      </a:solidFill>
                      <a:prstDash val="solid"/>
                    </a:lnT>
                    <a:lnB w="12700">
                      <a:solidFill>
                        <a:srgbClr val="5F6D6E"/>
                      </a:solidFill>
                      <a:prstDash val="solid"/>
                    </a:lnB>
                    <a:solidFill>
                      <a:srgbClr val="C0504D"/>
                    </a:solidFill>
                  </a:tcPr>
                </a:tc>
                <a:extLst>
                  <a:ext uri="{0D108BD9-81ED-4DB2-BD59-A6C34878D82A}">
                    <a16:rowId xmlns="" xmlns:a16="http://schemas.microsoft.com/office/drawing/2014/main" val="10000"/>
                  </a:ext>
                </a:extLst>
              </a:tr>
              <a:tr h="2316496">
                <a:tc>
                  <a:txBody>
                    <a:bodyPr/>
                    <a:lstStyle/>
                    <a:p>
                      <a:pPr marL="260350" indent="-175260">
                        <a:lnSpc>
                          <a:spcPct val="100000"/>
                        </a:lnSpc>
                        <a:spcBef>
                          <a:spcPts val="265"/>
                        </a:spcBef>
                        <a:buClr>
                          <a:srgbClr val="008000"/>
                        </a:buClr>
                        <a:buFont typeface="Wingdings"/>
                        <a:buChar char=""/>
                        <a:tabLst>
                          <a:tab pos="260350" algn="l"/>
                        </a:tabLst>
                      </a:pPr>
                      <a:r>
                        <a:rPr sz="2400" b="0" spc="-5" dirty="0">
                          <a:solidFill>
                            <a:srgbClr val="5F6D6E"/>
                          </a:solidFill>
                          <a:latin typeface="Segoe UI Light"/>
                          <a:cs typeface="Segoe UI Light"/>
                        </a:rPr>
                        <a:t>Provides higher testable</a:t>
                      </a:r>
                      <a:r>
                        <a:rPr sz="2400" b="0" spc="-10" dirty="0">
                          <a:solidFill>
                            <a:srgbClr val="5F6D6E"/>
                          </a:solidFill>
                          <a:latin typeface="Segoe UI Light"/>
                          <a:cs typeface="Segoe UI Light"/>
                        </a:rPr>
                        <a:t> </a:t>
                      </a:r>
                      <a:r>
                        <a:rPr sz="2400" b="0" dirty="0">
                          <a:solidFill>
                            <a:srgbClr val="5F6D6E"/>
                          </a:solidFill>
                          <a:latin typeface="Segoe UI Light"/>
                          <a:cs typeface="Segoe UI Light"/>
                        </a:rPr>
                        <a:t>surface</a:t>
                      </a:r>
                      <a:endParaRPr sz="2400">
                        <a:latin typeface="Segoe UI Light"/>
                        <a:cs typeface="Segoe UI Light"/>
                      </a:endParaRPr>
                    </a:p>
                    <a:p>
                      <a:pPr marL="260350" indent="-175260">
                        <a:lnSpc>
                          <a:spcPct val="100000"/>
                        </a:lnSpc>
                        <a:buClr>
                          <a:srgbClr val="008000"/>
                        </a:buClr>
                        <a:buFont typeface="Wingdings"/>
                        <a:buChar char=""/>
                        <a:tabLst>
                          <a:tab pos="260350" algn="l"/>
                        </a:tabLst>
                      </a:pPr>
                      <a:r>
                        <a:rPr sz="2400" b="0" spc="-5" dirty="0">
                          <a:solidFill>
                            <a:srgbClr val="5F6D6E"/>
                          </a:solidFill>
                          <a:latin typeface="Segoe UI Light"/>
                          <a:cs typeface="Segoe UI Light"/>
                        </a:rPr>
                        <a:t>Centralizes </a:t>
                      </a:r>
                      <a:r>
                        <a:rPr sz="2400" b="0" dirty="0">
                          <a:solidFill>
                            <a:srgbClr val="5F6D6E"/>
                          </a:solidFill>
                          <a:latin typeface="Segoe UI Light"/>
                          <a:cs typeface="Segoe UI Light"/>
                        </a:rPr>
                        <a:t>the </a:t>
                      </a:r>
                      <a:r>
                        <a:rPr sz="2400" b="0" spc="-5" dirty="0">
                          <a:solidFill>
                            <a:srgbClr val="5F6D6E"/>
                          </a:solidFill>
                          <a:latin typeface="Segoe UI Light"/>
                          <a:cs typeface="Segoe UI Light"/>
                        </a:rPr>
                        <a:t>visual </a:t>
                      </a:r>
                      <a:r>
                        <a:rPr sz="2400" b="0" dirty="0">
                          <a:solidFill>
                            <a:srgbClr val="5F6D6E"/>
                          </a:solidFill>
                          <a:latin typeface="Segoe UI Light"/>
                          <a:cs typeface="Segoe UI Light"/>
                        </a:rPr>
                        <a:t>&amp; </a:t>
                      </a:r>
                      <a:r>
                        <a:rPr sz="2400" b="0" spc="-5" dirty="0">
                          <a:solidFill>
                            <a:srgbClr val="5F6D6E"/>
                          </a:solidFill>
                          <a:latin typeface="Segoe UI Light"/>
                          <a:cs typeface="Segoe UI Light"/>
                        </a:rPr>
                        <a:t>business</a:t>
                      </a:r>
                      <a:r>
                        <a:rPr sz="2400" b="0" spc="-50" dirty="0">
                          <a:solidFill>
                            <a:srgbClr val="5F6D6E"/>
                          </a:solidFill>
                          <a:latin typeface="Segoe UI Light"/>
                          <a:cs typeface="Segoe UI Light"/>
                        </a:rPr>
                        <a:t> </a:t>
                      </a:r>
                      <a:r>
                        <a:rPr sz="2400" b="0" spc="-5" dirty="0">
                          <a:solidFill>
                            <a:srgbClr val="5F6D6E"/>
                          </a:solidFill>
                          <a:latin typeface="Segoe UI Light"/>
                          <a:cs typeface="Segoe UI Light"/>
                        </a:rPr>
                        <a:t>logic</a:t>
                      </a:r>
                      <a:endParaRPr sz="2400">
                        <a:latin typeface="Segoe UI Light"/>
                        <a:cs typeface="Segoe UI Light"/>
                      </a:endParaRPr>
                    </a:p>
                    <a:p>
                      <a:pPr marL="260350" marR="154940" indent="-175260">
                        <a:lnSpc>
                          <a:spcPct val="100000"/>
                        </a:lnSpc>
                        <a:buClr>
                          <a:srgbClr val="008000"/>
                        </a:buClr>
                        <a:buFont typeface="Wingdings"/>
                        <a:buChar char=""/>
                        <a:tabLst>
                          <a:tab pos="260350" algn="l"/>
                        </a:tabLst>
                      </a:pPr>
                      <a:r>
                        <a:rPr sz="2400" b="0" spc="-5" dirty="0">
                          <a:solidFill>
                            <a:srgbClr val="5F6D6E"/>
                          </a:solidFill>
                          <a:latin typeface="Segoe UI Light"/>
                          <a:cs typeface="Segoe UI Light"/>
                        </a:rPr>
                        <a:t>Can </a:t>
                      </a:r>
                      <a:r>
                        <a:rPr sz="2400" b="0" spc="-10" dirty="0">
                          <a:solidFill>
                            <a:srgbClr val="5F6D6E"/>
                          </a:solidFill>
                          <a:latin typeface="Segoe UI Light"/>
                          <a:cs typeface="Segoe UI Light"/>
                        </a:rPr>
                        <a:t>reduce </a:t>
                      </a:r>
                      <a:r>
                        <a:rPr sz="2400" b="0" spc="5" dirty="0">
                          <a:solidFill>
                            <a:srgbClr val="5F6D6E"/>
                          </a:solidFill>
                          <a:latin typeface="Segoe UI Light"/>
                          <a:cs typeface="Segoe UI Light"/>
                        </a:rPr>
                        <a:t>converter </a:t>
                      </a:r>
                      <a:r>
                        <a:rPr sz="2400" b="0" dirty="0">
                          <a:solidFill>
                            <a:srgbClr val="5F6D6E"/>
                          </a:solidFill>
                          <a:latin typeface="Segoe UI Light"/>
                          <a:cs typeface="Segoe UI Light"/>
                        </a:rPr>
                        <a:t>code </a:t>
                      </a:r>
                      <a:r>
                        <a:rPr sz="2400" b="0" spc="-5" dirty="0">
                          <a:solidFill>
                            <a:srgbClr val="5F6D6E"/>
                          </a:solidFill>
                          <a:latin typeface="Segoe UI Light"/>
                          <a:cs typeface="Segoe UI Light"/>
                        </a:rPr>
                        <a:t>used </a:t>
                      </a:r>
                      <a:r>
                        <a:rPr sz="2400" b="0" dirty="0">
                          <a:solidFill>
                            <a:srgbClr val="5F6D6E"/>
                          </a:solidFill>
                          <a:latin typeface="Segoe UI Light"/>
                          <a:cs typeface="Segoe UI Light"/>
                        </a:rPr>
                        <a:t>to tie  </a:t>
                      </a:r>
                      <a:r>
                        <a:rPr sz="2400" b="0" spc="-5" dirty="0">
                          <a:solidFill>
                            <a:srgbClr val="5F6D6E"/>
                          </a:solidFill>
                          <a:latin typeface="Segoe UI Light"/>
                          <a:cs typeface="Segoe UI Light"/>
                        </a:rPr>
                        <a:t>models </a:t>
                      </a:r>
                      <a:r>
                        <a:rPr sz="2400" b="0" dirty="0">
                          <a:solidFill>
                            <a:srgbClr val="5F6D6E"/>
                          </a:solidFill>
                          <a:latin typeface="Segoe UI Light"/>
                          <a:cs typeface="Segoe UI Light"/>
                        </a:rPr>
                        <a:t>to</a:t>
                      </a:r>
                      <a:r>
                        <a:rPr sz="2400" b="0" spc="-80" dirty="0">
                          <a:solidFill>
                            <a:srgbClr val="5F6D6E"/>
                          </a:solidFill>
                          <a:latin typeface="Segoe UI Light"/>
                          <a:cs typeface="Segoe UI Light"/>
                        </a:rPr>
                        <a:t> </a:t>
                      </a:r>
                      <a:r>
                        <a:rPr sz="2400" b="0" spc="-5" dirty="0">
                          <a:solidFill>
                            <a:srgbClr val="5F6D6E"/>
                          </a:solidFill>
                          <a:latin typeface="Segoe UI Light"/>
                          <a:cs typeface="Segoe UI Light"/>
                        </a:rPr>
                        <a:t>UI</a:t>
                      </a:r>
                      <a:endParaRPr sz="2400">
                        <a:latin typeface="Segoe UI Light"/>
                        <a:cs typeface="Segoe UI Light"/>
                      </a:endParaRPr>
                    </a:p>
                    <a:p>
                      <a:pPr marL="260350" marR="1235710" indent="-175260">
                        <a:lnSpc>
                          <a:spcPct val="100000"/>
                        </a:lnSpc>
                        <a:buClr>
                          <a:srgbClr val="008000"/>
                        </a:buClr>
                        <a:buFont typeface="Wingdings"/>
                        <a:buChar char=""/>
                        <a:tabLst>
                          <a:tab pos="260350" algn="l"/>
                        </a:tabLst>
                      </a:pPr>
                      <a:r>
                        <a:rPr sz="2400" b="0" spc="-60" dirty="0">
                          <a:solidFill>
                            <a:srgbClr val="5F6D6E"/>
                          </a:solidFill>
                          <a:latin typeface="Segoe UI Light"/>
                          <a:cs typeface="Segoe UI Light"/>
                        </a:rPr>
                        <a:t>Takes </a:t>
                      </a:r>
                      <a:r>
                        <a:rPr sz="2400" b="0" spc="-5" dirty="0">
                          <a:solidFill>
                            <a:srgbClr val="5F6D6E"/>
                          </a:solidFill>
                          <a:latin typeface="Segoe UI Light"/>
                          <a:cs typeface="Segoe UI Light"/>
                        </a:rPr>
                        <a:t>advantage </a:t>
                      </a:r>
                      <a:r>
                        <a:rPr sz="2400" b="0" spc="-25" dirty="0">
                          <a:solidFill>
                            <a:srgbClr val="5F6D6E"/>
                          </a:solidFill>
                          <a:latin typeface="Segoe UI Light"/>
                          <a:cs typeface="Segoe UI Light"/>
                        </a:rPr>
                        <a:t>of </a:t>
                      </a:r>
                      <a:r>
                        <a:rPr sz="2400" b="0" spc="-5" dirty="0">
                          <a:solidFill>
                            <a:srgbClr val="5F6D6E"/>
                          </a:solidFill>
                          <a:latin typeface="Segoe UI Light"/>
                          <a:cs typeface="Segoe UI Light"/>
                        </a:rPr>
                        <a:t>binding  </a:t>
                      </a:r>
                      <a:r>
                        <a:rPr sz="2400" b="0" spc="-10" dirty="0">
                          <a:solidFill>
                            <a:srgbClr val="5F6D6E"/>
                          </a:solidFill>
                          <a:latin typeface="Segoe UI Light"/>
                          <a:cs typeface="Segoe UI Light"/>
                        </a:rPr>
                        <a:t>infrastructure</a:t>
                      </a:r>
                      <a:endParaRPr sz="2400">
                        <a:latin typeface="Segoe UI Light"/>
                        <a:cs typeface="Segoe UI Light"/>
                      </a:endParaRPr>
                    </a:p>
                  </a:txBody>
                  <a:tcPr marL="0" marR="0" marT="0" marB="0">
                    <a:lnL w="12700">
                      <a:solidFill>
                        <a:srgbClr val="A4ADAD"/>
                      </a:solidFill>
                      <a:prstDash val="solid"/>
                    </a:lnL>
                    <a:lnR w="12700">
                      <a:solidFill>
                        <a:srgbClr val="FFFFFF"/>
                      </a:solidFill>
                      <a:prstDash val="solid"/>
                    </a:lnR>
                    <a:lnT w="12700">
                      <a:solidFill>
                        <a:srgbClr val="5F6D6E"/>
                      </a:solidFill>
                      <a:prstDash val="solid"/>
                    </a:lnT>
                    <a:lnB w="12700">
                      <a:solidFill>
                        <a:srgbClr val="A4ADAD"/>
                      </a:solidFill>
                      <a:prstDash val="solid"/>
                    </a:lnB>
                  </a:tcPr>
                </a:tc>
                <a:tc>
                  <a:txBody>
                    <a:bodyPr/>
                    <a:lstStyle/>
                    <a:p>
                      <a:pPr marL="260985" marR="169545" indent="-175260">
                        <a:lnSpc>
                          <a:spcPct val="100000"/>
                        </a:lnSpc>
                        <a:spcBef>
                          <a:spcPts val="265"/>
                        </a:spcBef>
                        <a:buClr>
                          <a:srgbClr val="622422"/>
                        </a:buClr>
                        <a:buFont typeface="Wingdings"/>
                        <a:buChar char=""/>
                        <a:tabLst>
                          <a:tab pos="260985" algn="l"/>
                        </a:tabLst>
                      </a:pPr>
                      <a:r>
                        <a:rPr sz="2400" b="0" spc="-10" dirty="0">
                          <a:solidFill>
                            <a:srgbClr val="5F6D6E"/>
                          </a:solidFill>
                          <a:latin typeface="Segoe UI Light"/>
                          <a:cs typeface="Segoe UI Light"/>
                        </a:rPr>
                        <a:t>Requires </a:t>
                      </a:r>
                      <a:r>
                        <a:rPr sz="2400" b="0" spc="-5" dirty="0">
                          <a:solidFill>
                            <a:srgbClr val="5F6D6E"/>
                          </a:solidFill>
                          <a:latin typeface="Segoe UI Light"/>
                          <a:cs typeface="Segoe UI Light"/>
                        </a:rPr>
                        <a:t>infrastructure, </a:t>
                      </a:r>
                      <a:r>
                        <a:rPr sz="2400" b="0" spc="-15" dirty="0">
                          <a:solidFill>
                            <a:srgbClr val="5F6D6E"/>
                          </a:solidFill>
                          <a:latin typeface="Segoe UI Light"/>
                          <a:cs typeface="Segoe UI Light"/>
                        </a:rPr>
                        <a:t>more </a:t>
                      </a:r>
                      <a:r>
                        <a:rPr sz="2400" b="0" dirty="0">
                          <a:solidFill>
                            <a:srgbClr val="5F6D6E"/>
                          </a:solidFill>
                          <a:latin typeface="Segoe UI Light"/>
                          <a:cs typeface="Segoe UI Light"/>
                        </a:rPr>
                        <a:t>for </a:t>
                      </a:r>
                      <a:r>
                        <a:rPr sz="2400" b="0" spc="-5" dirty="0">
                          <a:solidFill>
                            <a:srgbClr val="5F6D6E"/>
                          </a:solidFill>
                          <a:latin typeface="Segoe UI Light"/>
                          <a:cs typeface="Segoe UI Light"/>
                        </a:rPr>
                        <a:t>some  platforms than</a:t>
                      </a:r>
                      <a:r>
                        <a:rPr sz="2400" b="0" spc="-55" dirty="0">
                          <a:solidFill>
                            <a:srgbClr val="5F6D6E"/>
                          </a:solidFill>
                          <a:latin typeface="Segoe UI Light"/>
                          <a:cs typeface="Segoe UI Light"/>
                        </a:rPr>
                        <a:t> </a:t>
                      </a:r>
                      <a:r>
                        <a:rPr sz="2400" b="0" dirty="0">
                          <a:solidFill>
                            <a:srgbClr val="5F6D6E"/>
                          </a:solidFill>
                          <a:latin typeface="Segoe UI Light"/>
                          <a:cs typeface="Segoe UI Light"/>
                        </a:rPr>
                        <a:t>others</a:t>
                      </a:r>
                      <a:endParaRPr sz="2400">
                        <a:latin typeface="Segoe UI Light"/>
                        <a:cs typeface="Segoe UI Light"/>
                      </a:endParaRPr>
                    </a:p>
                    <a:p>
                      <a:pPr marL="260985" marR="147320" indent="-175260">
                        <a:lnSpc>
                          <a:spcPct val="100000"/>
                        </a:lnSpc>
                        <a:buClr>
                          <a:srgbClr val="622422"/>
                        </a:buClr>
                        <a:buFont typeface="Wingdings"/>
                        <a:buChar char=""/>
                        <a:tabLst>
                          <a:tab pos="260985" algn="l"/>
                        </a:tabLst>
                      </a:pPr>
                      <a:r>
                        <a:rPr sz="2400" b="0" spc="-5" dirty="0">
                          <a:solidFill>
                            <a:srgbClr val="5F6D6E"/>
                          </a:solidFill>
                          <a:latin typeface="Segoe UI Light"/>
                          <a:cs typeface="Segoe UI Light"/>
                        </a:rPr>
                        <a:t>Necessitates multiple </a:t>
                      </a:r>
                      <a:r>
                        <a:rPr sz="2400" b="0" dirty="0">
                          <a:solidFill>
                            <a:srgbClr val="5F6D6E"/>
                          </a:solidFill>
                          <a:latin typeface="Segoe UI Light"/>
                          <a:cs typeface="Segoe UI Light"/>
                        </a:rPr>
                        <a:t>layers </a:t>
                      </a:r>
                      <a:r>
                        <a:rPr sz="2400" b="0" spc="-5" dirty="0">
                          <a:solidFill>
                            <a:srgbClr val="5F6D6E"/>
                          </a:solidFill>
                          <a:latin typeface="Segoe UI Light"/>
                          <a:cs typeface="Segoe UI Light"/>
                        </a:rPr>
                        <a:t>which </a:t>
                      </a:r>
                      <a:r>
                        <a:rPr sz="2400" b="0" dirty="0">
                          <a:solidFill>
                            <a:srgbClr val="5F6D6E"/>
                          </a:solidFill>
                          <a:latin typeface="Segoe UI Light"/>
                          <a:cs typeface="Segoe UI Light"/>
                        </a:rPr>
                        <a:t>may  </a:t>
                      </a:r>
                      <a:r>
                        <a:rPr sz="2400" b="0" spc="-5" dirty="0">
                          <a:solidFill>
                            <a:srgbClr val="5F6D6E"/>
                          </a:solidFill>
                          <a:latin typeface="Segoe UI Light"/>
                          <a:cs typeface="Segoe UI Light"/>
                        </a:rPr>
                        <a:t>not be </a:t>
                      </a:r>
                      <a:r>
                        <a:rPr sz="2400" b="0" spc="15" dirty="0">
                          <a:solidFill>
                            <a:srgbClr val="5F6D6E"/>
                          </a:solidFill>
                          <a:latin typeface="Segoe UI Light"/>
                          <a:cs typeface="Segoe UI Light"/>
                        </a:rPr>
                        <a:t>worth </a:t>
                      </a:r>
                      <a:r>
                        <a:rPr sz="2400" b="0" spc="-5" dirty="0">
                          <a:solidFill>
                            <a:srgbClr val="5F6D6E"/>
                          </a:solidFill>
                          <a:latin typeface="Segoe UI Light"/>
                          <a:cs typeface="Segoe UI Light"/>
                        </a:rPr>
                        <a:t>it for smaller</a:t>
                      </a:r>
                      <a:r>
                        <a:rPr sz="2400" b="0" spc="-60" dirty="0">
                          <a:solidFill>
                            <a:srgbClr val="5F6D6E"/>
                          </a:solidFill>
                          <a:latin typeface="Segoe UI Light"/>
                          <a:cs typeface="Segoe UI Light"/>
                        </a:rPr>
                        <a:t> </a:t>
                      </a:r>
                      <a:r>
                        <a:rPr sz="2400" b="0" spc="-5" dirty="0">
                          <a:solidFill>
                            <a:srgbClr val="5F6D6E"/>
                          </a:solidFill>
                          <a:latin typeface="Segoe UI Light"/>
                          <a:cs typeface="Segoe UI Light"/>
                        </a:rPr>
                        <a:t>apps</a:t>
                      </a:r>
                      <a:endParaRPr sz="2400">
                        <a:latin typeface="Segoe UI Light"/>
                        <a:cs typeface="Segoe UI Light"/>
                      </a:endParaRPr>
                    </a:p>
                    <a:p>
                      <a:pPr marL="260985" marR="160655" indent="-175260">
                        <a:lnSpc>
                          <a:spcPct val="100000"/>
                        </a:lnSpc>
                        <a:buClr>
                          <a:srgbClr val="622422"/>
                        </a:buClr>
                        <a:buFont typeface="Wingdings"/>
                        <a:buChar char=""/>
                        <a:tabLst>
                          <a:tab pos="260985" algn="l"/>
                        </a:tabLst>
                      </a:pPr>
                      <a:r>
                        <a:rPr sz="2400" b="0" spc="-5" dirty="0">
                          <a:solidFill>
                            <a:srgbClr val="5F6D6E"/>
                          </a:solidFill>
                          <a:latin typeface="Segoe UI Light"/>
                          <a:cs typeface="Segoe UI Light"/>
                        </a:rPr>
                        <a:t>Bindings </a:t>
                      </a:r>
                      <a:r>
                        <a:rPr sz="2400" b="0" dirty="0">
                          <a:solidFill>
                            <a:srgbClr val="5F6D6E"/>
                          </a:solidFill>
                          <a:latin typeface="Segoe UI Light"/>
                          <a:cs typeface="Segoe UI Light"/>
                        </a:rPr>
                        <a:t>can </a:t>
                      </a:r>
                      <a:r>
                        <a:rPr sz="2400" b="0" spc="-5" dirty="0">
                          <a:solidFill>
                            <a:srgbClr val="5F6D6E"/>
                          </a:solidFill>
                          <a:latin typeface="Segoe UI Light"/>
                          <a:cs typeface="Segoe UI Light"/>
                        </a:rPr>
                        <a:t>be </a:t>
                      </a:r>
                      <a:r>
                        <a:rPr sz="2400" b="0" spc="-15" dirty="0">
                          <a:solidFill>
                            <a:srgbClr val="5F6D6E"/>
                          </a:solidFill>
                          <a:latin typeface="Segoe UI Light"/>
                          <a:cs typeface="Segoe UI Light"/>
                        </a:rPr>
                        <a:t>hard </a:t>
                      </a:r>
                      <a:r>
                        <a:rPr sz="2400" b="0" dirty="0">
                          <a:solidFill>
                            <a:srgbClr val="5F6D6E"/>
                          </a:solidFill>
                          <a:latin typeface="Segoe UI Light"/>
                          <a:cs typeface="Segoe UI Light"/>
                        </a:rPr>
                        <a:t>to </a:t>
                      </a:r>
                      <a:r>
                        <a:rPr sz="2400" b="0" spc="-5" dirty="0">
                          <a:solidFill>
                            <a:srgbClr val="5F6D6E"/>
                          </a:solidFill>
                          <a:latin typeface="Segoe UI Light"/>
                          <a:cs typeface="Segoe UI Light"/>
                        </a:rPr>
                        <a:t>debug and  </a:t>
                      </a:r>
                      <a:r>
                        <a:rPr sz="2400" b="0" dirty="0">
                          <a:solidFill>
                            <a:srgbClr val="5F6D6E"/>
                          </a:solidFill>
                          <a:latin typeface="Segoe UI Light"/>
                          <a:cs typeface="Segoe UI Light"/>
                        </a:rPr>
                        <a:t>may </a:t>
                      </a:r>
                      <a:r>
                        <a:rPr sz="2400" b="0" spc="-5" dirty="0">
                          <a:solidFill>
                            <a:srgbClr val="5F6D6E"/>
                          </a:solidFill>
                          <a:latin typeface="Segoe UI Light"/>
                          <a:cs typeface="Segoe UI Light"/>
                        </a:rPr>
                        <a:t>not be </a:t>
                      </a:r>
                      <a:r>
                        <a:rPr sz="2400" b="0" dirty="0">
                          <a:solidFill>
                            <a:srgbClr val="5F6D6E"/>
                          </a:solidFill>
                          <a:latin typeface="Segoe UI Light"/>
                          <a:cs typeface="Segoe UI Light"/>
                        </a:rPr>
                        <a:t>efficient </a:t>
                      </a:r>
                      <a:r>
                        <a:rPr sz="2400" b="0" spc="-5" dirty="0">
                          <a:solidFill>
                            <a:srgbClr val="5F6D6E"/>
                          </a:solidFill>
                          <a:latin typeface="Segoe UI Light"/>
                          <a:cs typeface="Segoe UI Light"/>
                        </a:rPr>
                        <a:t>for </a:t>
                      </a:r>
                      <a:r>
                        <a:rPr sz="2400" b="0" spc="-10" dirty="0">
                          <a:solidFill>
                            <a:srgbClr val="5F6D6E"/>
                          </a:solidFill>
                          <a:latin typeface="Segoe UI Light"/>
                          <a:cs typeface="Segoe UI Light"/>
                        </a:rPr>
                        <a:t>large </a:t>
                      </a:r>
                      <a:r>
                        <a:rPr sz="2400" b="0" spc="-5" dirty="0">
                          <a:solidFill>
                            <a:srgbClr val="5F6D6E"/>
                          </a:solidFill>
                          <a:latin typeface="Segoe UI Light"/>
                          <a:cs typeface="Segoe UI Light"/>
                        </a:rPr>
                        <a:t>data</a:t>
                      </a:r>
                      <a:r>
                        <a:rPr sz="2400" b="0" spc="-50" dirty="0">
                          <a:solidFill>
                            <a:srgbClr val="5F6D6E"/>
                          </a:solidFill>
                          <a:latin typeface="Segoe UI Light"/>
                          <a:cs typeface="Segoe UI Light"/>
                        </a:rPr>
                        <a:t> </a:t>
                      </a:r>
                      <a:r>
                        <a:rPr sz="2400" b="0" spc="-5" dirty="0">
                          <a:solidFill>
                            <a:srgbClr val="5F6D6E"/>
                          </a:solidFill>
                          <a:latin typeface="Segoe UI Light"/>
                          <a:cs typeface="Segoe UI Light"/>
                        </a:rPr>
                        <a:t>sets</a:t>
                      </a:r>
                      <a:endParaRPr sz="2400">
                        <a:latin typeface="Segoe UI Light"/>
                        <a:cs typeface="Segoe UI Light"/>
                      </a:endParaRPr>
                    </a:p>
                  </a:txBody>
                  <a:tcPr marL="0" marR="0" marT="0" marB="0">
                    <a:lnL w="12700">
                      <a:solidFill>
                        <a:srgbClr val="FFFFFF"/>
                      </a:solidFill>
                      <a:prstDash val="solid"/>
                    </a:lnL>
                    <a:lnR w="12700">
                      <a:solidFill>
                        <a:srgbClr val="A4ADAD"/>
                      </a:solidFill>
                      <a:prstDash val="solid"/>
                    </a:lnR>
                    <a:lnT w="12700">
                      <a:solidFill>
                        <a:srgbClr val="5F6D6E"/>
                      </a:solidFill>
                      <a:prstDash val="solid"/>
                    </a:lnT>
                    <a:lnB w="12700">
                      <a:solidFill>
                        <a:srgbClr val="A4ADAD"/>
                      </a:solidFill>
                      <a:prstDash val="solid"/>
                    </a:lnB>
                  </a:tcPr>
                </a:tc>
                <a:extLst>
                  <a:ext uri="{0D108BD9-81ED-4DB2-BD59-A6C34878D82A}">
                    <a16:rowId xmlns="" xmlns:a16="http://schemas.microsoft.com/office/drawing/2014/main" val="10001"/>
                  </a:ext>
                </a:extLst>
              </a:tr>
            </a:tbl>
          </a:graphicData>
        </a:graphic>
      </p:graphicFrame>
      <p:sp>
        <p:nvSpPr>
          <p:cNvPr id="4" name="object 4"/>
          <p:cNvSpPr txBox="1"/>
          <p:nvPr/>
        </p:nvSpPr>
        <p:spPr>
          <a:xfrm>
            <a:off x="714588" y="1665223"/>
            <a:ext cx="10376745" cy="1231299"/>
          </a:xfrm>
          <a:prstGeom prst="rect">
            <a:avLst/>
          </a:prstGeom>
        </p:spPr>
        <p:txBody>
          <a:bodyPr vert="horz" wrap="square" lIns="0" tIns="0" rIns="0" bIns="0" rtlCol="0">
            <a:spAutoFit/>
          </a:bodyPr>
          <a:lstStyle/>
          <a:p>
            <a:pPr marL="474121" marR="6773" indent="-457189">
              <a:buFont typeface="Wingdings"/>
              <a:buChar char=""/>
              <a:tabLst>
                <a:tab pos="474121" algn="l"/>
              </a:tabLst>
            </a:pPr>
            <a:r>
              <a:rPr sz="2667" dirty="0">
                <a:solidFill>
                  <a:srgbClr val="0A111E"/>
                </a:solidFill>
                <a:latin typeface="Segoe UI Light"/>
                <a:cs typeface="Segoe UI Light"/>
              </a:rPr>
              <a:t>MVVM </a:t>
            </a:r>
            <a:r>
              <a:rPr sz="2667" spc="-7" dirty="0">
                <a:solidFill>
                  <a:srgbClr val="0A111E"/>
                </a:solidFill>
                <a:latin typeface="Segoe UI Light"/>
                <a:cs typeface="Segoe UI Light"/>
              </a:rPr>
              <a:t>is </a:t>
            </a:r>
            <a:r>
              <a:rPr sz="2667" dirty="0">
                <a:solidFill>
                  <a:srgbClr val="0A111E"/>
                </a:solidFill>
                <a:latin typeface="Segoe UI Light"/>
                <a:cs typeface="Segoe UI Light"/>
              </a:rPr>
              <a:t>well </a:t>
            </a:r>
            <a:r>
              <a:rPr sz="2667" spc="-7" dirty="0">
                <a:solidFill>
                  <a:srgbClr val="0A111E"/>
                </a:solidFill>
                <a:latin typeface="Segoe UI Light"/>
                <a:cs typeface="Segoe UI Light"/>
              </a:rPr>
              <a:t>suited </a:t>
            </a:r>
            <a:r>
              <a:rPr sz="2667" dirty="0">
                <a:solidFill>
                  <a:srgbClr val="0A111E"/>
                </a:solidFill>
                <a:latin typeface="Segoe UI Light"/>
                <a:cs typeface="Segoe UI Light"/>
              </a:rPr>
              <a:t>for platforms with a data </a:t>
            </a:r>
            <a:r>
              <a:rPr sz="2667" spc="-7" dirty="0">
                <a:solidFill>
                  <a:srgbClr val="0A111E"/>
                </a:solidFill>
                <a:latin typeface="Segoe UI Light"/>
                <a:cs typeface="Segoe UI Light"/>
              </a:rPr>
              <a:t>binding infrastructure  such </a:t>
            </a:r>
            <a:r>
              <a:rPr sz="2667" dirty="0">
                <a:solidFill>
                  <a:srgbClr val="0A111E"/>
                </a:solidFill>
                <a:latin typeface="Segoe UI Light"/>
                <a:cs typeface="Segoe UI Light"/>
              </a:rPr>
              <a:t>as </a:t>
            </a:r>
            <a:r>
              <a:rPr sz="2667" spc="-7" dirty="0">
                <a:solidFill>
                  <a:srgbClr val="0A111E"/>
                </a:solidFill>
                <a:latin typeface="Segoe UI Light"/>
                <a:cs typeface="Segoe UI Light"/>
              </a:rPr>
              <a:t>Xamarin.Forms </a:t>
            </a:r>
            <a:r>
              <a:rPr sz="2667" dirty="0">
                <a:solidFill>
                  <a:srgbClr val="0A111E"/>
                </a:solidFill>
                <a:latin typeface="Segoe UI Light"/>
                <a:cs typeface="Segoe UI Light"/>
              </a:rPr>
              <a:t>and </a:t>
            </a:r>
            <a:r>
              <a:rPr sz="2667" spc="-7" dirty="0">
                <a:solidFill>
                  <a:srgbClr val="0A111E"/>
                </a:solidFill>
                <a:latin typeface="Segoe UI Light"/>
                <a:cs typeface="Segoe UI Light"/>
              </a:rPr>
              <a:t>is </a:t>
            </a:r>
            <a:r>
              <a:rPr sz="2667" dirty="0">
                <a:solidFill>
                  <a:srgbClr val="0A111E"/>
                </a:solidFill>
                <a:latin typeface="Segoe UI Light"/>
                <a:cs typeface="Segoe UI Light"/>
              </a:rPr>
              <a:t>the </a:t>
            </a:r>
            <a:r>
              <a:rPr sz="2667" spc="-13" dirty="0">
                <a:solidFill>
                  <a:srgbClr val="0A111E"/>
                </a:solidFill>
                <a:latin typeface="Segoe UI Light"/>
                <a:cs typeface="Segoe UI Light"/>
              </a:rPr>
              <a:t>preferred architecture </a:t>
            </a:r>
            <a:r>
              <a:rPr sz="2667" dirty="0">
                <a:solidFill>
                  <a:srgbClr val="0A111E"/>
                </a:solidFill>
                <a:latin typeface="Segoe UI Light"/>
                <a:cs typeface="Segoe UI Light"/>
              </a:rPr>
              <a:t>for non-trivial  apps</a:t>
            </a:r>
            <a:endParaRPr sz="2667">
              <a:latin typeface="Segoe UI Light"/>
              <a:cs typeface="Segoe UI Light"/>
            </a:endParaRPr>
          </a:p>
        </p:txBody>
      </p:sp>
    </p:spTree>
    <p:extLst>
      <p:ext uri="{BB962C8B-B14F-4D97-AF65-F5344CB8AC3E}">
        <p14:creationId xmlns:p14="http://schemas.microsoft.com/office/powerpoint/2010/main" val="5562221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827519"/>
            <a:ext cx="12192000" cy="0"/>
          </a:xfrm>
          <a:custGeom>
            <a:avLst/>
            <a:gdLst/>
            <a:ahLst/>
            <a:cxnLst/>
            <a:rect l="l" t="t" r="r" b="b"/>
            <a:pathLst>
              <a:path w="9144000">
                <a:moveTo>
                  <a:pt x="0" y="0"/>
                </a:moveTo>
                <a:lnTo>
                  <a:pt x="9144000" y="0"/>
                </a:lnTo>
              </a:path>
            </a:pathLst>
          </a:custGeom>
          <a:ln w="45720">
            <a:solidFill>
              <a:srgbClr val="2A84D2"/>
            </a:solidFill>
          </a:ln>
        </p:spPr>
        <p:txBody>
          <a:bodyPr wrap="square" lIns="0" tIns="0" rIns="0" bIns="0" rtlCol="0"/>
          <a:lstStyle/>
          <a:p>
            <a:pPr defTabSz="1219170">
              <a:defRPr/>
            </a:pPr>
            <a:endParaRPr sz="2400">
              <a:solidFill>
                <a:prstClr val="black"/>
              </a:solidFill>
              <a:latin typeface="Calibri"/>
            </a:endParaRPr>
          </a:p>
        </p:txBody>
      </p:sp>
      <p:sp>
        <p:nvSpPr>
          <p:cNvPr id="5" name="object 5"/>
          <p:cNvSpPr txBox="1">
            <a:spLocks noGrp="1"/>
          </p:cNvSpPr>
          <p:nvPr>
            <p:ph sz="half" idx="2"/>
          </p:nvPr>
        </p:nvSpPr>
        <p:spPr>
          <a:xfrm>
            <a:off x="6925478" y="1825625"/>
            <a:ext cx="4938276" cy="4351338"/>
          </a:xfrm>
          <a:prstGeom prst="rect">
            <a:avLst/>
          </a:prstGeom>
        </p:spPr>
        <p:txBody>
          <a:bodyPr vert="horz" wrap="square" lIns="0" tIns="0" rIns="0" bIns="0" rtlCol="0">
            <a:spAutoFit/>
          </a:bodyPr>
          <a:lstStyle/>
          <a:p>
            <a:pPr marL="474121" marR="318339" indent="-457189">
              <a:lnSpc>
                <a:spcPct val="100000"/>
              </a:lnSpc>
              <a:buFont typeface="Wingdings"/>
              <a:buChar char=""/>
              <a:tabLst>
                <a:tab pos="474121" algn="l"/>
              </a:tabLst>
            </a:pPr>
            <a:r>
              <a:rPr dirty="0"/>
              <a:t>UI </a:t>
            </a:r>
            <a:r>
              <a:rPr spc="-7" dirty="0"/>
              <a:t>raises </a:t>
            </a:r>
            <a:r>
              <a:rPr dirty="0"/>
              <a:t>events to </a:t>
            </a:r>
            <a:r>
              <a:rPr spc="7" dirty="0"/>
              <a:t>notify  </a:t>
            </a:r>
            <a:r>
              <a:rPr dirty="0"/>
              <a:t>code about </a:t>
            </a:r>
            <a:r>
              <a:rPr spc="-7" dirty="0"/>
              <a:t>user</a:t>
            </a:r>
            <a:r>
              <a:rPr spc="-67" dirty="0"/>
              <a:t> </a:t>
            </a:r>
            <a:r>
              <a:rPr spc="-7" dirty="0"/>
              <a:t>activity</a:t>
            </a:r>
          </a:p>
          <a:p>
            <a:pPr marL="1008355" lvl="1" indent="-381837">
              <a:lnSpc>
                <a:spcPct val="100000"/>
              </a:lnSpc>
              <a:spcBef>
                <a:spcPts val="560"/>
              </a:spcBef>
              <a:buFont typeface="Wingdings"/>
              <a:buChar char=""/>
              <a:tabLst>
                <a:tab pos="1008355" algn="l"/>
                <a:tab pos="1009201" algn="l"/>
              </a:tabLst>
            </a:pPr>
            <a:r>
              <a:rPr sz="2667" dirty="0">
                <a:solidFill>
                  <a:srgbClr val="0A111E"/>
                </a:solidFill>
                <a:latin typeface="Consolas"/>
                <a:cs typeface="Consolas"/>
              </a:rPr>
              <a:t>Clicked</a:t>
            </a:r>
            <a:endParaRPr sz="2667" dirty="0">
              <a:latin typeface="Consolas"/>
              <a:cs typeface="Consolas"/>
            </a:endParaRPr>
          </a:p>
          <a:p>
            <a:pPr marL="1008355" lvl="1" indent="-381837">
              <a:lnSpc>
                <a:spcPct val="100000"/>
              </a:lnSpc>
              <a:spcBef>
                <a:spcPts val="640"/>
              </a:spcBef>
              <a:buFont typeface="Wingdings"/>
              <a:buChar char=""/>
              <a:tabLst>
                <a:tab pos="1008355" algn="l"/>
                <a:tab pos="1009201" algn="l"/>
              </a:tabLst>
            </a:pPr>
            <a:r>
              <a:rPr sz="2667" spc="-7" dirty="0">
                <a:solidFill>
                  <a:srgbClr val="0A111E"/>
                </a:solidFill>
                <a:latin typeface="Consolas"/>
                <a:cs typeface="Consolas"/>
              </a:rPr>
              <a:t>ItemSelected</a:t>
            </a:r>
            <a:endParaRPr sz="2667" dirty="0">
              <a:latin typeface="Consolas"/>
              <a:cs typeface="Consolas"/>
            </a:endParaRPr>
          </a:p>
          <a:p>
            <a:pPr marL="626518">
              <a:lnSpc>
                <a:spcPct val="100000"/>
              </a:lnSpc>
              <a:spcBef>
                <a:spcPts val="720"/>
              </a:spcBef>
              <a:tabLst>
                <a:tab pos="1008355" algn="l"/>
              </a:tabLst>
            </a:pPr>
            <a:r>
              <a:rPr b="0" dirty="0">
                <a:latin typeface="Wingdings"/>
                <a:cs typeface="Wingdings"/>
              </a:rPr>
              <a:t></a:t>
            </a:r>
            <a:r>
              <a:rPr b="0" dirty="0">
                <a:latin typeface="Times New Roman"/>
                <a:cs typeface="Times New Roman"/>
              </a:rPr>
              <a:t>	</a:t>
            </a:r>
            <a:r>
              <a:rPr dirty="0"/>
              <a:t>…</a:t>
            </a:r>
          </a:p>
          <a:p>
            <a:pPr>
              <a:lnSpc>
                <a:spcPct val="100000"/>
              </a:lnSpc>
              <a:spcBef>
                <a:spcPts val="33"/>
              </a:spcBef>
            </a:pPr>
            <a:endParaRPr sz="3867" dirty="0">
              <a:latin typeface="Times New Roman"/>
              <a:cs typeface="Times New Roman"/>
            </a:endParaRPr>
          </a:p>
          <a:p>
            <a:pPr marL="474121" marR="6773" indent="-457189" algn="just">
              <a:lnSpc>
                <a:spcPct val="100000"/>
              </a:lnSpc>
              <a:buFont typeface="Wingdings"/>
              <a:buChar char=""/>
              <a:tabLst>
                <a:tab pos="474121" algn="l"/>
              </a:tabLst>
            </a:pPr>
            <a:r>
              <a:rPr spc="-7" dirty="0"/>
              <a:t>The </a:t>
            </a:r>
            <a:r>
              <a:rPr dirty="0"/>
              <a:t>downside </a:t>
            </a:r>
            <a:r>
              <a:rPr spc="-7" dirty="0"/>
              <a:t>is that </a:t>
            </a:r>
            <a:r>
              <a:rPr dirty="0"/>
              <a:t>these  events </a:t>
            </a:r>
            <a:r>
              <a:rPr spc="7" dirty="0"/>
              <a:t>must be handled </a:t>
            </a:r>
            <a:r>
              <a:rPr spc="-7" dirty="0"/>
              <a:t>in  </a:t>
            </a:r>
            <a:r>
              <a:rPr dirty="0"/>
              <a:t>the code behind</a:t>
            </a:r>
            <a:r>
              <a:rPr spc="-60" dirty="0"/>
              <a:t> </a:t>
            </a:r>
            <a:r>
              <a:rPr spc="-7" dirty="0"/>
              <a:t>file</a:t>
            </a:r>
          </a:p>
        </p:txBody>
      </p:sp>
      <p:sp>
        <p:nvSpPr>
          <p:cNvPr id="6" name="object 6"/>
          <p:cNvSpPr txBox="1">
            <a:spLocks noGrp="1"/>
          </p:cNvSpPr>
          <p:nvPr>
            <p:ph type="title"/>
          </p:nvPr>
        </p:nvSpPr>
        <p:spPr>
          <a:xfrm>
            <a:off x="1117600" y="1031987"/>
            <a:ext cx="14020800" cy="677108"/>
          </a:xfrm>
          <a:prstGeom prst="rect">
            <a:avLst/>
          </a:prstGeom>
        </p:spPr>
        <p:txBody>
          <a:bodyPr vert="horz" wrap="square" lIns="0" tIns="0" rIns="0" bIns="0" rtlCol="0" anchor="ctr">
            <a:spAutoFit/>
          </a:bodyPr>
          <a:lstStyle/>
          <a:p>
            <a:pPr marL="16933">
              <a:lnSpc>
                <a:spcPct val="100000"/>
              </a:lnSpc>
            </a:pPr>
            <a:r>
              <a:rPr dirty="0"/>
              <a:t>Event</a:t>
            </a:r>
            <a:r>
              <a:rPr spc="-80" dirty="0"/>
              <a:t> </a:t>
            </a:r>
            <a:r>
              <a:rPr spc="-7" dirty="0"/>
              <a:t>Handling</a:t>
            </a:r>
          </a:p>
        </p:txBody>
      </p:sp>
      <p:sp>
        <p:nvSpPr>
          <p:cNvPr id="7" name="object 7"/>
          <p:cNvSpPr txBox="1"/>
          <p:nvPr/>
        </p:nvSpPr>
        <p:spPr>
          <a:xfrm>
            <a:off x="441875" y="3565901"/>
            <a:ext cx="6240780" cy="3203889"/>
          </a:xfrm>
          <a:prstGeom prst="rect">
            <a:avLst/>
          </a:prstGeom>
          <a:ln w="9143">
            <a:solidFill>
              <a:srgbClr val="5F6D6E"/>
            </a:solidFill>
          </a:ln>
        </p:spPr>
        <p:txBody>
          <a:bodyPr vert="horz" wrap="square" lIns="0" tIns="43179" rIns="0" bIns="0" rtlCol="0">
            <a:spAutoFit/>
          </a:bodyPr>
          <a:lstStyle/>
          <a:p>
            <a:pPr marL="116837" defTabSz="1219170">
              <a:spcBef>
                <a:spcPts val="339"/>
              </a:spcBef>
              <a:defRPr/>
            </a:pPr>
            <a:r>
              <a:rPr sz="1867" dirty="0">
                <a:solidFill>
                  <a:srgbClr val="0000FF"/>
                </a:solidFill>
                <a:latin typeface="Consolas"/>
                <a:cs typeface="Consolas"/>
              </a:rPr>
              <a:t>public</a:t>
            </a:r>
            <a:r>
              <a:rPr sz="1867" spc="-47" dirty="0">
                <a:solidFill>
                  <a:srgbClr val="0000FF"/>
                </a:solidFill>
                <a:latin typeface="Consolas"/>
                <a:cs typeface="Consolas"/>
              </a:rPr>
              <a:t> </a:t>
            </a:r>
            <a:r>
              <a:rPr sz="1867" dirty="0">
                <a:solidFill>
                  <a:prstClr val="black"/>
                </a:solidFill>
                <a:latin typeface="Consolas"/>
                <a:cs typeface="Consolas"/>
              </a:rPr>
              <a:t>MainPage()</a:t>
            </a:r>
          </a:p>
          <a:p>
            <a:pPr marL="116837" defTabSz="1219170">
              <a:defRPr/>
            </a:pPr>
            <a:r>
              <a:rPr sz="1867" dirty="0">
                <a:solidFill>
                  <a:prstClr val="black"/>
                </a:solidFill>
                <a:latin typeface="Consolas"/>
                <a:cs typeface="Consolas"/>
              </a:rPr>
              <a:t>{</a:t>
            </a:r>
          </a:p>
          <a:p>
            <a:pPr marL="509681" defTabSz="1219170">
              <a:defRPr/>
            </a:pPr>
            <a:r>
              <a:rPr sz="1867" dirty="0">
                <a:solidFill>
                  <a:prstClr val="black"/>
                </a:solidFill>
                <a:latin typeface="Consolas"/>
                <a:cs typeface="Consolas"/>
              </a:rPr>
              <a:t>...</a:t>
            </a:r>
          </a:p>
          <a:p>
            <a:pPr marL="509681" marR="1768642" defTabSz="1219170">
              <a:defRPr/>
            </a:pPr>
            <a:r>
              <a:rPr sz="1867" dirty="0">
                <a:solidFill>
                  <a:srgbClr val="2B8FAE"/>
                </a:solidFill>
                <a:latin typeface="Consolas"/>
                <a:cs typeface="Consolas"/>
              </a:rPr>
              <a:t>Button </a:t>
            </a:r>
            <a:r>
              <a:rPr sz="1867" dirty="0">
                <a:solidFill>
                  <a:prstClr val="black"/>
                </a:solidFill>
                <a:latin typeface="Consolas"/>
                <a:cs typeface="Consolas"/>
              </a:rPr>
              <a:t>editButton = ...;  editButton.Clicked </a:t>
            </a:r>
            <a:r>
              <a:rPr sz="1867" spc="-7" dirty="0">
                <a:solidFill>
                  <a:prstClr val="black"/>
                </a:solidFill>
                <a:latin typeface="Consolas"/>
                <a:cs typeface="Consolas"/>
              </a:rPr>
              <a:t>+=</a:t>
            </a:r>
            <a:r>
              <a:rPr sz="1867" spc="20" dirty="0">
                <a:solidFill>
                  <a:prstClr val="black"/>
                </a:solidFill>
                <a:latin typeface="Consolas"/>
                <a:cs typeface="Consolas"/>
              </a:rPr>
              <a:t> </a:t>
            </a:r>
            <a:r>
              <a:rPr sz="1867" spc="7" dirty="0">
                <a:solidFill>
                  <a:prstClr val="black"/>
                </a:solidFill>
                <a:latin typeface="Consolas"/>
                <a:cs typeface="Consolas"/>
              </a:rPr>
              <a:t>OnClick;</a:t>
            </a:r>
            <a:endParaRPr sz="1867" dirty="0">
              <a:solidFill>
                <a:prstClr val="black"/>
              </a:solidFill>
              <a:latin typeface="Consolas"/>
              <a:cs typeface="Consolas"/>
            </a:endParaRPr>
          </a:p>
          <a:p>
            <a:pPr marL="116837" defTabSz="1219170">
              <a:defRPr/>
            </a:pPr>
            <a:r>
              <a:rPr sz="1867" dirty="0">
                <a:solidFill>
                  <a:prstClr val="black"/>
                </a:solidFill>
                <a:latin typeface="Consolas"/>
                <a:cs typeface="Consolas"/>
              </a:rPr>
              <a:t>}</a:t>
            </a:r>
          </a:p>
          <a:p>
            <a:pPr defTabSz="1219170">
              <a:spcBef>
                <a:spcPts val="20"/>
              </a:spcBef>
              <a:defRPr/>
            </a:pPr>
            <a:endParaRPr sz="1933" dirty="0">
              <a:solidFill>
                <a:prstClr val="black"/>
              </a:solidFill>
              <a:latin typeface="Times New Roman"/>
              <a:cs typeface="Times New Roman"/>
            </a:endParaRPr>
          </a:p>
          <a:p>
            <a:pPr marL="116837" defTabSz="1219170">
              <a:defRPr/>
            </a:pPr>
            <a:r>
              <a:rPr sz="1867" dirty="0">
                <a:solidFill>
                  <a:srgbClr val="0000FF"/>
                </a:solidFill>
                <a:latin typeface="Consolas"/>
                <a:cs typeface="Consolas"/>
              </a:rPr>
              <a:t>void </a:t>
            </a:r>
            <a:r>
              <a:rPr sz="1867" dirty="0">
                <a:solidFill>
                  <a:prstClr val="black"/>
                </a:solidFill>
                <a:latin typeface="Consolas"/>
                <a:cs typeface="Consolas"/>
              </a:rPr>
              <a:t>OnClick (</a:t>
            </a:r>
            <a:r>
              <a:rPr sz="1867" dirty="0">
                <a:solidFill>
                  <a:srgbClr val="0000FF"/>
                </a:solidFill>
                <a:latin typeface="Consolas"/>
                <a:cs typeface="Consolas"/>
              </a:rPr>
              <a:t>object </a:t>
            </a:r>
            <a:r>
              <a:rPr sz="1867" dirty="0">
                <a:solidFill>
                  <a:prstClr val="black"/>
                </a:solidFill>
                <a:latin typeface="Consolas"/>
                <a:cs typeface="Consolas"/>
              </a:rPr>
              <a:t>sender, </a:t>
            </a:r>
            <a:r>
              <a:rPr sz="1867" dirty="0">
                <a:solidFill>
                  <a:srgbClr val="2B8FAE"/>
                </a:solidFill>
                <a:latin typeface="Consolas"/>
                <a:cs typeface="Consolas"/>
              </a:rPr>
              <a:t>EventArgs</a:t>
            </a:r>
            <a:r>
              <a:rPr sz="1867" spc="100" dirty="0">
                <a:solidFill>
                  <a:srgbClr val="2B8FAE"/>
                </a:solidFill>
                <a:latin typeface="Consolas"/>
                <a:cs typeface="Consolas"/>
              </a:rPr>
              <a:t> </a:t>
            </a:r>
            <a:r>
              <a:rPr sz="1867" spc="-7" dirty="0">
                <a:solidFill>
                  <a:prstClr val="black"/>
                </a:solidFill>
                <a:latin typeface="Consolas"/>
                <a:cs typeface="Consolas"/>
              </a:rPr>
              <a:t>e)</a:t>
            </a:r>
            <a:endParaRPr sz="1867" dirty="0">
              <a:solidFill>
                <a:prstClr val="black"/>
              </a:solidFill>
              <a:latin typeface="Consolas"/>
              <a:cs typeface="Consolas"/>
            </a:endParaRPr>
          </a:p>
          <a:p>
            <a:pPr marL="116837" defTabSz="1219170">
              <a:defRPr/>
            </a:pPr>
            <a:r>
              <a:rPr sz="1867" dirty="0">
                <a:solidFill>
                  <a:prstClr val="black"/>
                </a:solidFill>
                <a:latin typeface="Consolas"/>
                <a:cs typeface="Consolas"/>
              </a:rPr>
              <a:t>{</a:t>
            </a:r>
          </a:p>
          <a:p>
            <a:pPr marL="641757" defTabSz="1219170">
              <a:lnSpc>
                <a:spcPts val="2233"/>
              </a:lnSpc>
              <a:defRPr/>
            </a:pPr>
            <a:r>
              <a:rPr sz="1867" dirty="0">
                <a:solidFill>
                  <a:prstClr val="black"/>
                </a:solidFill>
                <a:latin typeface="Consolas"/>
                <a:cs typeface="Consolas"/>
              </a:rPr>
              <a:t>...</a:t>
            </a:r>
          </a:p>
          <a:p>
            <a:pPr marL="116837" defTabSz="1219170">
              <a:lnSpc>
                <a:spcPts val="2233"/>
              </a:lnSpc>
              <a:defRPr/>
            </a:pPr>
            <a:r>
              <a:rPr sz="1867" dirty="0">
                <a:solidFill>
                  <a:prstClr val="black"/>
                </a:solidFill>
                <a:latin typeface="Consolas"/>
                <a:cs typeface="Consolas"/>
              </a:rPr>
              <a:t>}</a:t>
            </a:r>
          </a:p>
        </p:txBody>
      </p:sp>
      <p:sp>
        <p:nvSpPr>
          <p:cNvPr id="8" name="object 8"/>
          <p:cNvSpPr/>
          <p:nvPr/>
        </p:nvSpPr>
        <p:spPr>
          <a:xfrm>
            <a:off x="1958677" y="1853480"/>
            <a:ext cx="1983740" cy="1044787"/>
          </a:xfrm>
          <a:custGeom>
            <a:avLst/>
            <a:gdLst/>
            <a:ahLst/>
            <a:cxnLst/>
            <a:rect l="l" t="t" r="r" b="b"/>
            <a:pathLst>
              <a:path w="1487804" h="783589">
                <a:moveTo>
                  <a:pt x="0" y="130556"/>
                </a:moveTo>
                <a:lnTo>
                  <a:pt x="10255" y="79724"/>
                </a:lnTo>
                <a:lnTo>
                  <a:pt x="38226" y="38227"/>
                </a:lnTo>
                <a:lnTo>
                  <a:pt x="79724" y="10255"/>
                </a:lnTo>
                <a:lnTo>
                  <a:pt x="130555" y="0"/>
                </a:lnTo>
                <a:lnTo>
                  <a:pt x="1356867" y="0"/>
                </a:lnTo>
                <a:lnTo>
                  <a:pt x="1407699" y="10255"/>
                </a:lnTo>
                <a:lnTo>
                  <a:pt x="1449196" y="38226"/>
                </a:lnTo>
                <a:lnTo>
                  <a:pt x="1477168" y="79724"/>
                </a:lnTo>
                <a:lnTo>
                  <a:pt x="1487424" y="130556"/>
                </a:lnTo>
                <a:lnTo>
                  <a:pt x="1487424" y="652780"/>
                </a:lnTo>
                <a:lnTo>
                  <a:pt x="1477168" y="703611"/>
                </a:lnTo>
                <a:lnTo>
                  <a:pt x="1449197" y="745109"/>
                </a:lnTo>
                <a:lnTo>
                  <a:pt x="1407699" y="773080"/>
                </a:lnTo>
                <a:lnTo>
                  <a:pt x="1356867" y="783336"/>
                </a:lnTo>
                <a:lnTo>
                  <a:pt x="130555" y="783336"/>
                </a:lnTo>
                <a:lnTo>
                  <a:pt x="79724" y="773080"/>
                </a:lnTo>
                <a:lnTo>
                  <a:pt x="38226" y="745109"/>
                </a:lnTo>
                <a:lnTo>
                  <a:pt x="10255" y="703611"/>
                </a:lnTo>
                <a:lnTo>
                  <a:pt x="0" y="652780"/>
                </a:lnTo>
                <a:lnTo>
                  <a:pt x="0" y="130556"/>
                </a:lnTo>
                <a:close/>
              </a:path>
            </a:pathLst>
          </a:custGeom>
          <a:ln w="25908">
            <a:solidFill>
              <a:srgbClr val="2A84D2"/>
            </a:solidFill>
          </a:ln>
        </p:spPr>
        <p:txBody>
          <a:bodyPr wrap="square" lIns="0" tIns="0" rIns="0" bIns="0" rtlCol="0"/>
          <a:lstStyle/>
          <a:p>
            <a:pPr defTabSz="1219170">
              <a:defRPr/>
            </a:pPr>
            <a:endParaRPr sz="2400">
              <a:solidFill>
                <a:prstClr val="black"/>
              </a:solidFill>
              <a:latin typeface="Calibri"/>
            </a:endParaRPr>
          </a:p>
        </p:txBody>
      </p:sp>
      <p:sp>
        <p:nvSpPr>
          <p:cNvPr id="9" name="object 9"/>
          <p:cNvSpPr txBox="1"/>
          <p:nvPr/>
        </p:nvSpPr>
        <p:spPr>
          <a:xfrm>
            <a:off x="2693753" y="2184864"/>
            <a:ext cx="511387" cy="369332"/>
          </a:xfrm>
          <a:prstGeom prst="rect">
            <a:avLst/>
          </a:prstGeom>
        </p:spPr>
        <p:txBody>
          <a:bodyPr vert="horz" wrap="square" lIns="0" tIns="0" rIns="0" bIns="0" rtlCol="0">
            <a:spAutoFit/>
          </a:bodyPr>
          <a:lstStyle/>
          <a:p>
            <a:pPr marL="16933" defTabSz="1219170">
              <a:defRPr/>
            </a:pPr>
            <a:r>
              <a:rPr sz="2400" dirty="0">
                <a:solidFill>
                  <a:srgbClr val="2A84D2"/>
                </a:solidFill>
                <a:latin typeface="Segoe UI Light"/>
                <a:cs typeface="Segoe UI Light"/>
              </a:rPr>
              <a:t>Edit</a:t>
            </a:r>
            <a:endParaRPr sz="2400">
              <a:solidFill>
                <a:prstClr val="black"/>
              </a:solidFill>
              <a:latin typeface="Segoe UI Light"/>
              <a:cs typeface="Segoe UI Light"/>
            </a:endParaRPr>
          </a:p>
        </p:txBody>
      </p:sp>
      <p:sp>
        <p:nvSpPr>
          <p:cNvPr id="10" name="object 10"/>
          <p:cNvSpPr/>
          <p:nvPr/>
        </p:nvSpPr>
        <p:spPr>
          <a:xfrm>
            <a:off x="1117600" y="1665248"/>
            <a:ext cx="1755868" cy="2069592"/>
          </a:xfrm>
          <a:prstGeom prst="rect">
            <a:avLst/>
          </a:prstGeom>
          <a:blipFill>
            <a:blip r:embed="rId2" cstate="print"/>
            <a:stretch>
              <a:fillRect/>
            </a:stretch>
          </a:blipFill>
        </p:spPr>
        <p:txBody>
          <a:bodyPr wrap="square" lIns="0" tIns="0" rIns="0" bIns="0" rtlCol="0"/>
          <a:lstStyle/>
          <a:p>
            <a:pPr defTabSz="1219170">
              <a:defRPr/>
            </a:pPr>
            <a:endParaRPr sz="2400">
              <a:solidFill>
                <a:prstClr val="black"/>
              </a:solidFill>
              <a:latin typeface="Calibri"/>
            </a:endParaRPr>
          </a:p>
        </p:txBody>
      </p:sp>
      <p:sp>
        <p:nvSpPr>
          <p:cNvPr id="11" name="object 11"/>
          <p:cNvSpPr/>
          <p:nvPr/>
        </p:nvSpPr>
        <p:spPr>
          <a:xfrm>
            <a:off x="3581229" y="2031263"/>
            <a:ext cx="1176528" cy="1233440"/>
          </a:xfrm>
          <a:prstGeom prst="rect">
            <a:avLst/>
          </a:prstGeom>
          <a:blipFill>
            <a:blip r:embed="rId3" cstate="print"/>
            <a:stretch>
              <a:fillRect/>
            </a:stretch>
          </a:blipFill>
        </p:spPr>
        <p:txBody>
          <a:bodyPr wrap="square" lIns="0" tIns="0" rIns="0" bIns="0" rtlCol="0"/>
          <a:lstStyle/>
          <a:p>
            <a:pPr defTabSz="1219170">
              <a:defRPr/>
            </a:pPr>
            <a:endParaRPr sz="2400">
              <a:solidFill>
                <a:prstClr val="black"/>
              </a:solidFill>
              <a:latin typeface="Calibri"/>
            </a:endParaRPr>
          </a:p>
        </p:txBody>
      </p:sp>
      <p:sp>
        <p:nvSpPr>
          <p:cNvPr id="12" name="object 12"/>
          <p:cNvSpPr/>
          <p:nvPr/>
        </p:nvSpPr>
        <p:spPr>
          <a:xfrm>
            <a:off x="3644221" y="2063792"/>
            <a:ext cx="1056640" cy="1114213"/>
          </a:xfrm>
          <a:custGeom>
            <a:avLst/>
            <a:gdLst/>
            <a:ahLst/>
            <a:cxnLst/>
            <a:rect l="l" t="t" r="r" b="b"/>
            <a:pathLst>
              <a:path w="792479" h="835660">
                <a:moveTo>
                  <a:pt x="481711" y="0"/>
                </a:moveTo>
                <a:lnTo>
                  <a:pt x="320675" y="235076"/>
                </a:lnTo>
                <a:lnTo>
                  <a:pt x="387096" y="262763"/>
                </a:lnTo>
                <a:lnTo>
                  <a:pt x="184277" y="464185"/>
                </a:lnTo>
                <a:lnTo>
                  <a:pt x="250698" y="497839"/>
                </a:lnTo>
                <a:lnTo>
                  <a:pt x="0" y="835151"/>
                </a:lnTo>
                <a:lnTo>
                  <a:pt x="425196" y="576706"/>
                </a:lnTo>
                <a:lnTo>
                  <a:pt x="344043" y="540765"/>
                </a:lnTo>
                <a:lnTo>
                  <a:pt x="608203" y="375285"/>
                </a:lnTo>
                <a:lnTo>
                  <a:pt x="513588" y="324103"/>
                </a:lnTo>
                <a:lnTo>
                  <a:pt x="792480" y="150367"/>
                </a:lnTo>
                <a:lnTo>
                  <a:pt x="481711" y="0"/>
                </a:lnTo>
                <a:close/>
              </a:path>
            </a:pathLst>
          </a:custGeom>
          <a:solidFill>
            <a:srgbClr val="FFFF00"/>
          </a:solidFill>
        </p:spPr>
        <p:txBody>
          <a:bodyPr wrap="square" lIns="0" tIns="0" rIns="0" bIns="0" rtlCol="0"/>
          <a:lstStyle/>
          <a:p>
            <a:pPr defTabSz="1219170">
              <a:defRPr/>
            </a:pPr>
            <a:endParaRPr sz="2400">
              <a:solidFill>
                <a:prstClr val="black"/>
              </a:solidFill>
              <a:latin typeface="Calibri"/>
            </a:endParaRPr>
          </a:p>
        </p:txBody>
      </p:sp>
      <p:sp>
        <p:nvSpPr>
          <p:cNvPr id="13" name="object 13"/>
          <p:cNvSpPr/>
          <p:nvPr/>
        </p:nvSpPr>
        <p:spPr>
          <a:xfrm>
            <a:off x="3644221" y="2063792"/>
            <a:ext cx="1056640" cy="1114213"/>
          </a:xfrm>
          <a:custGeom>
            <a:avLst/>
            <a:gdLst/>
            <a:ahLst/>
            <a:cxnLst/>
            <a:rect l="l" t="t" r="r" b="b"/>
            <a:pathLst>
              <a:path w="792479" h="835660">
                <a:moveTo>
                  <a:pt x="481711" y="0"/>
                </a:moveTo>
                <a:lnTo>
                  <a:pt x="320675" y="235076"/>
                </a:lnTo>
                <a:lnTo>
                  <a:pt x="387096" y="262763"/>
                </a:lnTo>
                <a:lnTo>
                  <a:pt x="184277" y="464185"/>
                </a:lnTo>
                <a:lnTo>
                  <a:pt x="250698" y="497839"/>
                </a:lnTo>
                <a:lnTo>
                  <a:pt x="0" y="835151"/>
                </a:lnTo>
                <a:lnTo>
                  <a:pt x="425196" y="576706"/>
                </a:lnTo>
                <a:lnTo>
                  <a:pt x="344043" y="540765"/>
                </a:lnTo>
                <a:lnTo>
                  <a:pt x="608203" y="375285"/>
                </a:lnTo>
                <a:lnTo>
                  <a:pt x="513588" y="324103"/>
                </a:lnTo>
                <a:lnTo>
                  <a:pt x="792480" y="150367"/>
                </a:lnTo>
                <a:lnTo>
                  <a:pt x="481711" y="0"/>
                </a:lnTo>
                <a:close/>
              </a:path>
            </a:pathLst>
          </a:custGeom>
          <a:ln w="9144">
            <a:solidFill>
              <a:srgbClr val="949600"/>
            </a:solidFill>
          </a:ln>
        </p:spPr>
        <p:txBody>
          <a:bodyPr wrap="square" lIns="0" tIns="0" rIns="0" bIns="0" rtlCol="0"/>
          <a:lstStyle/>
          <a:p>
            <a:pPr defTabSz="1219170">
              <a:defRPr/>
            </a:pPr>
            <a:endParaRPr sz="2400">
              <a:solidFill>
                <a:prstClr val="black"/>
              </a:solidFill>
              <a:latin typeface="Calibri"/>
            </a:endParaRPr>
          </a:p>
        </p:txBody>
      </p:sp>
      <p:sp>
        <p:nvSpPr>
          <p:cNvPr id="14" name="object 14"/>
          <p:cNvSpPr txBox="1"/>
          <p:nvPr/>
        </p:nvSpPr>
        <p:spPr>
          <a:xfrm>
            <a:off x="3562265" y="3175634"/>
            <a:ext cx="1204807" cy="369332"/>
          </a:xfrm>
          <a:prstGeom prst="rect">
            <a:avLst/>
          </a:prstGeom>
        </p:spPr>
        <p:txBody>
          <a:bodyPr vert="horz" wrap="square" lIns="0" tIns="0" rIns="0" bIns="0" rtlCol="0">
            <a:spAutoFit/>
          </a:bodyPr>
          <a:lstStyle/>
          <a:p>
            <a:pPr marL="16933" defTabSz="1219170">
              <a:defRPr/>
            </a:pPr>
            <a:r>
              <a:rPr sz="2400" spc="-13" dirty="0">
                <a:solidFill>
                  <a:prstClr val="black"/>
                </a:solidFill>
                <a:latin typeface="Consolas"/>
                <a:cs typeface="Consolas"/>
              </a:rPr>
              <a:t>Clic</a:t>
            </a:r>
            <a:r>
              <a:rPr sz="2400" dirty="0">
                <a:solidFill>
                  <a:prstClr val="black"/>
                </a:solidFill>
                <a:latin typeface="Consolas"/>
                <a:cs typeface="Consolas"/>
              </a:rPr>
              <a:t>ked</a:t>
            </a:r>
            <a:endParaRPr sz="2400">
              <a:solidFill>
                <a:prstClr val="black"/>
              </a:solidFill>
              <a:latin typeface="Consolas"/>
              <a:cs typeface="Consolas"/>
            </a:endParaRPr>
          </a:p>
        </p:txBody>
      </p:sp>
      <p:sp>
        <p:nvSpPr>
          <p:cNvPr id="15" name="object 15"/>
          <p:cNvSpPr/>
          <p:nvPr/>
        </p:nvSpPr>
        <p:spPr>
          <a:xfrm>
            <a:off x="2762334" y="3026959"/>
            <a:ext cx="557107" cy="768773"/>
          </a:xfrm>
          <a:custGeom>
            <a:avLst/>
            <a:gdLst/>
            <a:ahLst/>
            <a:cxnLst/>
            <a:rect l="l" t="t" r="r" b="b"/>
            <a:pathLst>
              <a:path w="417829" h="576580">
                <a:moveTo>
                  <a:pt x="417575" y="367283"/>
                </a:moveTo>
                <a:lnTo>
                  <a:pt x="0" y="367283"/>
                </a:lnTo>
                <a:lnTo>
                  <a:pt x="208787" y="576071"/>
                </a:lnTo>
                <a:lnTo>
                  <a:pt x="417575" y="367283"/>
                </a:lnTo>
                <a:close/>
              </a:path>
              <a:path w="417829" h="576580">
                <a:moveTo>
                  <a:pt x="313182" y="0"/>
                </a:moveTo>
                <a:lnTo>
                  <a:pt x="104394" y="0"/>
                </a:lnTo>
                <a:lnTo>
                  <a:pt x="104394" y="367283"/>
                </a:lnTo>
                <a:lnTo>
                  <a:pt x="313182" y="367283"/>
                </a:lnTo>
                <a:lnTo>
                  <a:pt x="313182" y="0"/>
                </a:lnTo>
                <a:close/>
              </a:path>
            </a:pathLst>
          </a:custGeom>
          <a:solidFill>
            <a:srgbClr val="A239A7"/>
          </a:solidFill>
        </p:spPr>
        <p:txBody>
          <a:bodyPr wrap="square" lIns="0" tIns="0" rIns="0" bIns="0" rtlCol="0"/>
          <a:lstStyle/>
          <a:p>
            <a:pPr defTabSz="1219170">
              <a:defRPr/>
            </a:pPr>
            <a:endParaRPr sz="2400">
              <a:solidFill>
                <a:prstClr val="black"/>
              </a:solidFill>
              <a:latin typeface="Calibri"/>
            </a:endParaRPr>
          </a:p>
        </p:txBody>
      </p:sp>
    </p:spTree>
    <p:extLst>
      <p:ext uri="{BB962C8B-B14F-4D97-AF65-F5344CB8AC3E}">
        <p14:creationId xmlns:p14="http://schemas.microsoft.com/office/powerpoint/2010/main" val="4293092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714588" y="560606"/>
            <a:ext cx="10762825" cy="677108"/>
          </a:xfrm>
          <a:prstGeom prst="rect">
            <a:avLst/>
          </a:prstGeom>
        </p:spPr>
        <p:txBody>
          <a:bodyPr vert="horz" wrap="square" lIns="0" tIns="0" rIns="0" bIns="0" rtlCol="0" anchor="ctr">
            <a:spAutoFit/>
          </a:bodyPr>
          <a:lstStyle/>
          <a:p>
            <a:pPr marL="16933">
              <a:lnSpc>
                <a:spcPct val="100000"/>
              </a:lnSpc>
            </a:pPr>
            <a:r>
              <a:rPr spc="-7" dirty="0"/>
              <a:t>Commands</a:t>
            </a:r>
          </a:p>
        </p:txBody>
      </p:sp>
      <p:sp>
        <p:nvSpPr>
          <p:cNvPr id="3" name="object 3"/>
          <p:cNvSpPr/>
          <p:nvPr/>
        </p:nvSpPr>
        <p:spPr>
          <a:xfrm>
            <a:off x="737616" y="3218689"/>
            <a:ext cx="7264400" cy="2339340"/>
          </a:xfrm>
          <a:custGeom>
            <a:avLst/>
            <a:gdLst/>
            <a:ahLst/>
            <a:cxnLst/>
            <a:rect l="l" t="t" r="r" b="b"/>
            <a:pathLst>
              <a:path w="5448300" h="1754504">
                <a:moveTo>
                  <a:pt x="0" y="1754124"/>
                </a:moveTo>
                <a:lnTo>
                  <a:pt x="5448300" y="1754124"/>
                </a:lnTo>
                <a:lnTo>
                  <a:pt x="5448300" y="0"/>
                </a:lnTo>
                <a:lnTo>
                  <a:pt x="0" y="0"/>
                </a:lnTo>
                <a:lnTo>
                  <a:pt x="0" y="1754124"/>
                </a:lnTo>
                <a:close/>
              </a:path>
            </a:pathLst>
          </a:custGeom>
          <a:ln w="9143">
            <a:solidFill>
              <a:srgbClr val="5F6D6E"/>
            </a:solidFill>
          </a:ln>
        </p:spPr>
        <p:txBody>
          <a:bodyPr wrap="square" lIns="0" tIns="0" rIns="0" bIns="0" rtlCol="0"/>
          <a:lstStyle/>
          <a:p>
            <a:pPr defTabSz="1219170">
              <a:defRPr/>
            </a:pPr>
            <a:endParaRPr sz="2400">
              <a:solidFill>
                <a:prstClr val="black"/>
              </a:solidFill>
              <a:latin typeface="Calibri"/>
            </a:endParaRPr>
          </a:p>
        </p:txBody>
      </p:sp>
      <p:sp>
        <p:nvSpPr>
          <p:cNvPr id="4" name="object 4"/>
          <p:cNvSpPr txBox="1"/>
          <p:nvPr/>
        </p:nvSpPr>
        <p:spPr>
          <a:xfrm>
            <a:off x="842197" y="3261698"/>
            <a:ext cx="6885940" cy="2215991"/>
          </a:xfrm>
          <a:prstGeom prst="rect">
            <a:avLst/>
          </a:prstGeom>
        </p:spPr>
        <p:txBody>
          <a:bodyPr vert="horz" wrap="square" lIns="0" tIns="0" rIns="0" bIns="0" rtlCol="0">
            <a:spAutoFit/>
          </a:bodyPr>
          <a:lstStyle/>
          <a:p>
            <a:pPr marL="16933" defTabSz="1219170">
              <a:defRPr/>
            </a:pPr>
            <a:r>
              <a:rPr sz="2400" spc="-7" dirty="0">
                <a:solidFill>
                  <a:srgbClr val="0000FF"/>
                </a:solidFill>
                <a:latin typeface="Consolas"/>
                <a:cs typeface="Consolas"/>
              </a:rPr>
              <a:t>public interface</a:t>
            </a:r>
            <a:r>
              <a:rPr sz="2400" spc="-87" dirty="0">
                <a:solidFill>
                  <a:srgbClr val="0000FF"/>
                </a:solidFill>
                <a:latin typeface="Consolas"/>
                <a:cs typeface="Consolas"/>
              </a:rPr>
              <a:t> </a:t>
            </a:r>
            <a:r>
              <a:rPr sz="2400" spc="-7" dirty="0">
                <a:solidFill>
                  <a:srgbClr val="2B8FAE"/>
                </a:solidFill>
                <a:latin typeface="Consolas"/>
                <a:cs typeface="Consolas"/>
              </a:rPr>
              <a:t>ICommand</a:t>
            </a:r>
            <a:endParaRPr sz="2400">
              <a:solidFill>
                <a:prstClr val="black"/>
              </a:solidFill>
              <a:latin typeface="Consolas"/>
              <a:cs typeface="Consolas"/>
            </a:endParaRPr>
          </a:p>
          <a:p>
            <a:pPr marL="16933" defTabSz="1219170">
              <a:defRPr/>
            </a:pPr>
            <a:r>
              <a:rPr sz="2400" dirty="0">
                <a:solidFill>
                  <a:prstClr val="black"/>
                </a:solidFill>
                <a:latin typeface="Consolas"/>
                <a:cs typeface="Consolas"/>
              </a:rPr>
              <a:t>{</a:t>
            </a:r>
            <a:endParaRPr sz="2400">
              <a:solidFill>
                <a:prstClr val="black"/>
              </a:solidFill>
              <a:latin typeface="Consolas"/>
              <a:cs typeface="Consolas"/>
            </a:endParaRPr>
          </a:p>
          <a:p>
            <a:pPr marL="683243" marR="6773" defTabSz="1219170">
              <a:defRPr/>
            </a:pPr>
            <a:r>
              <a:rPr sz="2400" spc="-7" dirty="0">
                <a:solidFill>
                  <a:srgbClr val="0000FF"/>
                </a:solidFill>
                <a:latin typeface="Consolas"/>
                <a:cs typeface="Consolas"/>
              </a:rPr>
              <a:t>bool </a:t>
            </a:r>
            <a:r>
              <a:rPr sz="2400" spc="-7" dirty="0">
                <a:solidFill>
                  <a:prstClr val="black"/>
                </a:solidFill>
                <a:latin typeface="Consolas"/>
                <a:cs typeface="Consolas"/>
              </a:rPr>
              <a:t>CanExecute(</a:t>
            </a:r>
            <a:r>
              <a:rPr sz="2400" spc="-7" dirty="0">
                <a:solidFill>
                  <a:srgbClr val="0000FF"/>
                </a:solidFill>
                <a:latin typeface="Consolas"/>
                <a:cs typeface="Consolas"/>
              </a:rPr>
              <a:t>object </a:t>
            </a:r>
            <a:r>
              <a:rPr sz="2400" spc="-7" dirty="0">
                <a:solidFill>
                  <a:prstClr val="black"/>
                </a:solidFill>
                <a:latin typeface="Consolas"/>
                <a:cs typeface="Consolas"/>
              </a:rPr>
              <a:t>parameter);  </a:t>
            </a:r>
            <a:r>
              <a:rPr sz="2400" spc="-7" dirty="0">
                <a:solidFill>
                  <a:srgbClr val="0000FF"/>
                </a:solidFill>
                <a:latin typeface="Consolas"/>
                <a:cs typeface="Consolas"/>
              </a:rPr>
              <a:t>void </a:t>
            </a:r>
            <a:r>
              <a:rPr sz="2400" spc="-7" dirty="0">
                <a:solidFill>
                  <a:prstClr val="black"/>
                </a:solidFill>
                <a:latin typeface="Consolas"/>
                <a:cs typeface="Consolas"/>
              </a:rPr>
              <a:t>Execute(</a:t>
            </a:r>
            <a:r>
              <a:rPr sz="2400" spc="-7" dirty="0">
                <a:solidFill>
                  <a:srgbClr val="0000FF"/>
                </a:solidFill>
                <a:latin typeface="Consolas"/>
                <a:cs typeface="Consolas"/>
              </a:rPr>
              <a:t>object </a:t>
            </a:r>
            <a:r>
              <a:rPr sz="2400" spc="-7" dirty="0">
                <a:solidFill>
                  <a:prstClr val="black"/>
                </a:solidFill>
                <a:latin typeface="Consolas"/>
                <a:cs typeface="Consolas"/>
              </a:rPr>
              <a:t>parameter);  </a:t>
            </a:r>
            <a:r>
              <a:rPr sz="2400" spc="-7" dirty="0">
                <a:solidFill>
                  <a:srgbClr val="0000FF"/>
                </a:solidFill>
                <a:latin typeface="Consolas"/>
                <a:cs typeface="Consolas"/>
              </a:rPr>
              <a:t>event </a:t>
            </a:r>
            <a:r>
              <a:rPr sz="2400" spc="-7" dirty="0">
                <a:solidFill>
                  <a:srgbClr val="2B8FAE"/>
                </a:solidFill>
                <a:latin typeface="Consolas"/>
                <a:cs typeface="Consolas"/>
              </a:rPr>
              <a:t>EventHandler</a:t>
            </a:r>
            <a:r>
              <a:rPr sz="2400" spc="-73" dirty="0">
                <a:solidFill>
                  <a:srgbClr val="2B8FAE"/>
                </a:solidFill>
                <a:latin typeface="Consolas"/>
                <a:cs typeface="Consolas"/>
              </a:rPr>
              <a:t> </a:t>
            </a:r>
            <a:r>
              <a:rPr sz="2400" spc="-7" dirty="0">
                <a:solidFill>
                  <a:prstClr val="black"/>
                </a:solidFill>
                <a:latin typeface="Consolas"/>
                <a:cs typeface="Consolas"/>
              </a:rPr>
              <a:t>CanExecuteChanged;</a:t>
            </a:r>
            <a:endParaRPr sz="2400">
              <a:solidFill>
                <a:prstClr val="black"/>
              </a:solidFill>
              <a:latin typeface="Consolas"/>
              <a:cs typeface="Consolas"/>
            </a:endParaRPr>
          </a:p>
          <a:p>
            <a:pPr marL="16933" defTabSz="1219170">
              <a:defRPr/>
            </a:pPr>
            <a:r>
              <a:rPr sz="2400" dirty="0">
                <a:solidFill>
                  <a:prstClr val="black"/>
                </a:solidFill>
                <a:latin typeface="Consolas"/>
                <a:cs typeface="Consolas"/>
              </a:rPr>
              <a:t>}</a:t>
            </a:r>
            <a:endParaRPr sz="2400">
              <a:solidFill>
                <a:prstClr val="black"/>
              </a:solidFill>
              <a:latin typeface="Consolas"/>
              <a:cs typeface="Consolas"/>
            </a:endParaRPr>
          </a:p>
        </p:txBody>
      </p:sp>
      <p:sp>
        <p:nvSpPr>
          <p:cNvPr id="5" name="object 5"/>
          <p:cNvSpPr/>
          <p:nvPr/>
        </p:nvSpPr>
        <p:spPr>
          <a:xfrm>
            <a:off x="8397239" y="2705607"/>
            <a:ext cx="1473200" cy="744220"/>
          </a:xfrm>
          <a:custGeom>
            <a:avLst/>
            <a:gdLst/>
            <a:ahLst/>
            <a:cxnLst/>
            <a:rect l="l" t="t" r="r" b="b"/>
            <a:pathLst>
              <a:path w="1104900" h="558164">
                <a:moveTo>
                  <a:pt x="0" y="92963"/>
                </a:moveTo>
                <a:lnTo>
                  <a:pt x="7310" y="56792"/>
                </a:lnTo>
                <a:lnTo>
                  <a:pt x="27241" y="27241"/>
                </a:lnTo>
                <a:lnTo>
                  <a:pt x="56792" y="7310"/>
                </a:lnTo>
                <a:lnTo>
                  <a:pt x="92964" y="0"/>
                </a:lnTo>
                <a:lnTo>
                  <a:pt x="1011936" y="0"/>
                </a:lnTo>
                <a:lnTo>
                  <a:pt x="1048107" y="7310"/>
                </a:lnTo>
                <a:lnTo>
                  <a:pt x="1077658" y="27241"/>
                </a:lnTo>
                <a:lnTo>
                  <a:pt x="1097589" y="56792"/>
                </a:lnTo>
                <a:lnTo>
                  <a:pt x="1104900" y="92963"/>
                </a:lnTo>
                <a:lnTo>
                  <a:pt x="1104900" y="464819"/>
                </a:lnTo>
                <a:lnTo>
                  <a:pt x="1097589" y="500991"/>
                </a:lnTo>
                <a:lnTo>
                  <a:pt x="1077658" y="530542"/>
                </a:lnTo>
                <a:lnTo>
                  <a:pt x="1048107" y="550473"/>
                </a:lnTo>
                <a:lnTo>
                  <a:pt x="1011936" y="557783"/>
                </a:lnTo>
                <a:lnTo>
                  <a:pt x="92964" y="557783"/>
                </a:lnTo>
                <a:lnTo>
                  <a:pt x="56792" y="550473"/>
                </a:lnTo>
                <a:lnTo>
                  <a:pt x="27241" y="530542"/>
                </a:lnTo>
                <a:lnTo>
                  <a:pt x="7310" y="500991"/>
                </a:lnTo>
                <a:lnTo>
                  <a:pt x="0" y="464819"/>
                </a:lnTo>
                <a:lnTo>
                  <a:pt x="0" y="92963"/>
                </a:lnTo>
                <a:close/>
              </a:path>
            </a:pathLst>
          </a:custGeom>
          <a:ln w="25908">
            <a:solidFill>
              <a:srgbClr val="2A84D2"/>
            </a:solidFill>
          </a:ln>
        </p:spPr>
        <p:txBody>
          <a:bodyPr wrap="square" lIns="0" tIns="0" rIns="0" bIns="0" rtlCol="0"/>
          <a:lstStyle/>
          <a:p>
            <a:pPr defTabSz="1219170">
              <a:defRPr/>
            </a:pPr>
            <a:endParaRPr sz="2400">
              <a:solidFill>
                <a:prstClr val="black"/>
              </a:solidFill>
              <a:latin typeface="Calibri"/>
            </a:endParaRPr>
          </a:p>
        </p:txBody>
      </p:sp>
      <p:sp>
        <p:nvSpPr>
          <p:cNvPr id="6" name="object 6"/>
          <p:cNvSpPr txBox="1"/>
          <p:nvPr/>
        </p:nvSpPr>
        <p:spPr>
          <a:xfrm>
            <a:off x="714587" y="1648967"/>
            <a:ext cx="10204027" cy="1640001"/>
          </a:xfrm>
          <a:prstGeom prst="rect">
            <a:avLst/>
          </a:prstGeom>
        </p:spPr>
        <p:txBody>
          <a:bodyPr vert="horz" wrap="square" lIns="0" tIns="0" rIns="0" bIns="0" rtlCol="0">
            <a:spAutoFit/>
          </a:bodyPr>
          <a:lstStyle/>
          <a:p>
            <a:pPr marL="474121" marR="6773" indent="-457189" defTabSz="1219170">
              <a:lnSpc>
                <a:spcPct val="102000"/>
              </a:lnSpc>
              <a:buFont typeface="Wingdings"/>
              <a:buChar char=""/>
              <a:tabLst>
                <a:tab pos="474121" algn="l"/>
              </a:tabLst>
              <a:defRPr/>
            </a:pPr>
            <a:r>
              <a:rPr sz="2667" spc="-7" dirty="0">
                <a:solidFill>
                  <a:srgbClr val="0A111E"/>
                </a:solidFill>
                <a:latin typeface="Segoe UI Light"/>
                <a:cs typeface="Segoe UI Light"/>
              </a:rPr>
              <a:t>Microsoft defined </a:t>
            </a:r>
            <a:r>
              <a:rPr sz="2667" dirty="0">
                <a:solidFill>
                  <a:srgbClr val="0A111E"/>
                </a:solidFill>
                <a:latin typeface="Segoe UI Light"/>
                <a:cs typeface="Segoe UI Light"/>
              </a:rPr>
              <a:t>the </a:t>
            </a:r>
            <a:r>
              <a:rPr sz="2667" dirty="0">
                <a:solidFill>
                  <a:srgbClr val="0A111E"/>
                </a:solidFill>
                <a:latin typeface="Consolas"/>
                <a:cs typeface="Consolas"/>
              </a:rPr>
              <a:t>ICommand</a:t>
            </a:r>
            <a:r>
              <a:rPr sz="2667" spc="-740" dirty="0">
                <a:solidFill>
                  <a:srgbClr val="0A111E"/>
                </a:solidFill>
                <a:latin typeface="Consolas"/>
                <a:cs typeface="Consolas"/>
              </a:rPr>
              <a:t> </a:t>
            </a:r>
            <a:r>
              <a:rPr sz="2667" spc="7" dirty="0">
                <a:solidFill>
                  <a:srgbClr val="0A111E"/>
                </a:solidFill>
                <a:latin typeface="Segoe UI Light"/>
                <a:cs typeface="Segoe UI Light"/>
              </a:rPr>
              <a:t>interface </a:t>
            </a:r>
            <a:r>
              <a:rPr sz="2667" dirty="0">
                <a:solidFill>
                  <a:srgbClr val="0A111E"/>
                </a:solidFill>
                <a:latin typeface="Segoe UI Light"/>
                <a:cs typeface="Segoe UI Light"/>
              </a:rPr>
              <a:t>to </a:t>
            </a:r>
            <a:r>
              <a:rPr sz="2667" spc="-7" dirty="0">
                <a:solidFill>
                  <a:srgbClr val="0A111E"/>
                </a:solidFill>
                <a:latin typeface="Segoe UI Light"/>
                <a:cs typeface="Segoe UI Light"/>
              </a:rPr>
              <a:t>provide </a:t>
            </a:r>
            <a:r>
              <a:rPr sz="2667" dirty="0">
                <a:solidFill>
                  <a:srgbClr val="0A111E"/>
                </a:solidFill>
                <a:latin typeface="Segoe UI Light"/>
                <a:cs typeface="Segoe UI Light"/>
              </a:rPr>
              <a:t>a commanding  abstraction for </a:t>
            </a:r>
            <a:r>
              <a:rPr sz="2667" spc="-7" dirty="0">
                <a:solidFill>
                  <a:srgbClr val="0A111E"/>
                </a:solidFill>
                <a:latin typeface="Segoe UI Light"/>
                <a:cs typeface="Segoe UI Light"/>
              </a:rPr>
              <a:t>their </a:t>
            </a:r>
            <a:r>
              <a:rPr sz="2667" dirty="0">
                <a:solidFill>
                  <a:srgbClr val="0A111E"/>
                </a:solidFill>
                <a:latin typeface="Segoe UI Light"/>
                <a:cs typeface="Segoe UI Light"/>
              </a:rPr>
              <a:t>XAML</a:t>
            </a:r>
            <a:r>
              <a:rPr sz="2667" spc="-80" dirty="0">
                <a:solidFill>
                  <a:srgbClr val="0A111E"/>
                </a:solidFill>
                <a:latin typeface="Segoe UI Light"/>
                <a:cs typeface="Segoe UI Light"/>
              </a:rPr>
              <a:t> </a:t>
            </a:r>
            <a:r>
              <a:rPr sz="2667" dirty="0">
                <a:solidFill>
                  <a:srgbClr val="0A111E"/>
                </a:solidFill>
                <a:latin typeface="Segoe UI Light"/>
                <a:cs typeface="Segoe UI Light"/>
              </a:rPr>
              <a:t>frameworks</a:t>
            </a:r>
            <a:endParaRPr sz="2667">
              <a:solidFill>
                <a:prstClr val="black"/>
              </a:solidFill>
              <a:latin typeface="Segoe UI Light"/>
              <a:cs typeface="Segoe UI Light"/>
            </a:endParaRPr>
          </a:p>
          <a:p>
            <a:pPr defTabSz="1219170">
              <a:spcBef>
                <a:spcPts val="73"/>
              </a:spcBef>
              <a:defRPr/>
            </a:pPr>
            <a:endParaRPr sz="2733">
              <a:solidFill>
                <a:prstClr val="black"/>
              </a:solidFill>
              <a:latin typeface="Times New Roman"/>
              <a:cs typeface="Times New Roman"/>
            </a:endParaRPr>
          </a:p>
          <a:p>
            <a:pPr marR="1534968" algn="r" defTabSz="1219170">
              <a:defRPr/>
            </a:pPr>
            <a:r>
              <a:rPr sz="2400" dirty="0">
                <a:solidFill>
                  <a:srgbClr val="2A84D2"/>
                </a:solidFill>
                <a:latin typeface="Segoe UI Light"/>
                <a:cs typeface="Segoe UI Light"/>
              </a:rPr>
              <a:t>Edit</a:t>
            </a:r>
            <a:endParaRPr sz="2400">
              <a:solidFill>
                <a:prstClr val="black"/>
              </a:solidFill>
              <a:latin typeface="Segoe UI Light"/>
              <a:cs typeface="Segoe UI Light"/>
            </a:endParaRPr>
          </a:p>
        </p:txBody>
      </p:sp>
      <p:sp>
        <p:nvSpPr>
          <p:cNvPr id="7" name="object 7"/>
          <p:cNvSpPr/>
          <p:nvPr/>
        </p:nvSpPr>
        <p:spPr>
          <a:xfrm>
            <a:off x="9278111" y="3011441"/>
            <a:ext cx="810768" cy="849359"/>
          </a:xfrm>
          <a:prstGeom prst="rect">
            <a:avLst/>
          </a:prstGeom>
          <a:blipFill>
            <a:blip r:embed="rId2" cstate="print"/>
            <a:stretch>
              <a:fillRect/>
            </a:stretch>
          </a:blipFill>
        </p:spPr>
        <p:txBody>
          <a:bodyPr wrap="square" lIns="0" tIns="0" rIns="0" bIns="0" rtlCol="0"/>
          <a:lstStyle/>
          <a:p>
            <a:pPr defTabSz="1219170">
              <a:defRPr/>
            </a:pPr>
            <a:endParaRPr sz="2400">
              <a:solidFill>
                <a:prstClr val="black"/>
              </a:solidFill>
              <a:latin typeface="Calibri"/>
            </a:endParaRPr>
          </a:p>
        </p:txBody>
      </p:sp>
      <p:sp>
        <p:nvSpPr>
          <p:cNvPr id="8" name="object 8"/>
          <p:cNvSpPr/>
          <p:nvPr/>
        </p:nvSpPr>
        <p:spPr>
          <a:xfrm>
            <a:off x="9341105" y="3043935"/>
            <a:ext cx="690879" cy="729827"/>
          </a:xfrm>
          <a:custGeom>
            <a:avLst/>
            <a:gdLst/>
            <a:ahLst/>
            <a:cxnLst/>
            <a:rect l="l" t="t" r="r" b="b"/>
            <a:pathLst>
              <a:path w="518159" h="547369">
                <a:moveTo>
                  <a:pt x="314960" y="0"/>
                </a:moveTo>
                <a:lnTo>
                  <a:pt x="209676" y="154050"/>
                </a:lnTo>
                <a:lnTo>
                  <a:pt x="253111" y="172212"/>
                </a:lnTo>
                <a:lnTo>
                  <a:pt x="120523" y="304165"/>
                </a:lnTo>
                <a:lnTo>
                  <a:pt x="163956" y="326136"/>
                </a:lnTo>
                <a:lnTo>
                  <a:pt x="0" y="547116"/>
                </a:lnTo>
                <a:lnTo>
                  <a:pt x="278002" y="377825"/>
                </a:lnTo>
                <a:lnTo>
                  <a:pt x="224917" y="354330"/>
                </a:lnTo>
                <a:lnTo>
                  <a:pt x="397637" y="245872"/>
                </a:lnTo>
                <a:lnTo>
                  <a:pt x="335788" y="212344"/>
                </a:lnTo>
                <a:lnTo>
                  <a:pt x="518160" y="98552"/>
                </a:lnTo>
                <a:lnTo>
                  <a:pt x="314960" y="0"/>
                </a:lnTo>
                <a:close/>
              </a:path>
            </a:pathLst>
          </a:custGeom>
          <a:solidFill>
            <a:srgbClr val="FFFF00"/>
          </a:solidFill>
        </p:spPr>
        <p:txBody>
          <a:bodyPr wrap="square" lIns="0" tIns="0" rIns="0" bIns="0" rtlCol="0"/>
          <a:lstStyle/>
          <a:p>
            <a:pPr defTabSz="1219170">
              <a:defRPr/>
            </a:pPr>
            <a:endParaRPr sz="2400">
              <a:solidFill>
                <a:prstClr val="black"/>
              </a:solidFill>
              <a:latin typeface="Calibri"/>
            </a:endParaRPr>
          </a:p>
        </p:txBody>
      </p:sp>
      <p:sp>
        <p:nvSpPr>
          <p:cNvPr id="9" name="object 9"/>
          <p:cNvSpPr/>
          <p:nvPr/>
        </p:nvSpPr>
        <p:spPr>
          <a:xfrm>
            <a:off x="9341105" y="3043935"/>
            <a:ext cx="690879" cy="729827"/>
          </a:xfrm>
          <a:custGeom>
            <a:avLst/>
            <a:gdLst/>
            <a:ahLst/>
            <a:cxnLst/>
            <a:rect l="l" t="t" r="r" b="b"/>
            <a:pathLst>
              <a:path w="518159" h="547369">
                <a:moveTo>
                  <a:pt x="314960" y="0"/>
                </a:moveTo>
                <a:lnTo>
                  <a:pt x="209676" y="154050"/>
                </a:lnTo>
                <a:lnTo>
                  <a:pt x="253111" y="172212"/>
                </a:lnTo>
                <a:lnTo>
                  <a:pt x="120523" y="304165"/>
                </a:lnTo>
                <a:lnTo>
                  <a:pt x="163956" y="326136"/>
                </a:lnTo>
                <a:lnTo>
                  <a:pt x="0" y="547116"/>
                </a:lnTo>
                <a:lnTo>
                  <a:pt x="278002" y="377825"/>
                </a:lnTo>
                <a:lnTo>
                  <a:pt x="224917" y="354330"/>
                </a:lnTo>
                <a:lnTo>
                  <a:pt x="397637" y="245872"/>
                </a:lnTo>
                <a:lnTo>
                  <a:pt x="335788" y="212344"/>
                </a:lnTo>
                <a:lnTo>
                  <a:pt x="518160" y="98552"/>
                </a:lnTo>
                <a:lnTo>
                  <a:pt x="314960" y="0"/>
                </a:lnTo>
                <a:close/>
              </a:path>
            </a:pathLst>
          </a:custGeom>
          <a:ln w="9144">
            <a:solidFill>
              <a:srgbClr val="949600"/>
            </a:solidFill>
          </a:ln>
        </p:spPr>
        <p:txBody>
          <a:bodyPr wrap="square" lIns="0" tIns="0" rIns="0" bIns="0" rtlCol="0"/>
          <a:lstStyle/>
          <a:p>
            <a:pPr defTabSz="1219170">
              <a:defRPr/>
            </a:pPr>
            <a:endParaRPr sz="2400">
              <a:solidFill>
                <a:prstClr val="black"/>
              </a:solidFill>
              <a:latin typeface="Calibri"/>
            </a:endParaRPr>
          </a:p>
        </p:txBody>
      </p:sp>
      <p:sp>
        <p:nvSpPr>
          <p:cNvPr id="10" name="object 10"/>
          <p:cNvSpPr/>
          <p:nvPr/>
        </p:nvSpPr>
        <p:spPr>
          <a:xfrm>
            <a:off x="8246872" y="4388105"/>
            <a:ext cx="1924473" cy="603673"/>
          </a:xfrm>
          <a:custGeom>
            <a:avLst/>
            <a:gdLst/>
            <a:ahLst/>
            <a:cxnLst/>
            <a:rect l="l" t="t" r="r" b="b"/>
            <a:pathLst>
              <a:path w="1443354" h="452754">
                <a:moveTo>
                  <a:pt x="0" y="452628"/>
                </a:moveTo>
                <a:lnTo>
                  <a:pt x="1443227" y="452628"/>
                </a:lnTo>
                <a:lnTo>
                  <a:pt x="1443227" y="0"/>
                </a:lnTo>
                <a:lnTo>
                  <a:pt x="0" y="0"/>
                </a:lnTo>
                <a:lnTo>
                  <a:pt x="0" y="452628"/>
                </a:lnTo>
                <a:close/>
              </a:path>
            </a:pathLst>
          </a:custGeom>
          <a:solidFill>
            <a:srgbClr val="67C952"/>
          </a:solidFill>
        </p:spPr>
        <p:txBody>
          <a:bodyPr wrap="square" lIns="0" tIns="0" rIns="0" bIns="0" rtlCol="0"/>
          <a:lstStyle/>
          <a:p>
            <a:pPr defTabSz="1219170">
              <a:defRPr/>
            </a:pPr>
            <a:endParaRPr sz="2400">
              <a:solidFill>
                <a:prstClr val="black"/>
              </a:solidFill>
              <a:latin typeface="Calibri"/>
            </a:endParaRPr>
          </a:p>
        </p:txBody>
      </p:sp>
      <p:sp>
        <p:nvSpPr>
          <p:cNvPr id="11" name="object 11"/>
          <p:cNvSpPr/>
          <p:nvPr/>
        </p:nvSpPr>
        <p:spPr>
          <a:xfrm>
            <a:off x="8246872" y="4388105"/>
            <a:ext cx="1924473" cy="603673"/>
          </a:xfrm>
          <a:custGeom>
            <a:avLst/>
            <a:gdLst/>
            <a:ahLst/>
            <a:cxnLst/>
            <a:rect l="l" t="t" r="r" b="b"/>
            <a:pathLst>
              <a:path w="1443354" h="452754">
                <a:moveTo>
                  <a:pt x="0" y="452628"/>
                </a:moveTo>
                <a:lnTo>
                  <a:pt x="1443227" y="452628"/>
                </a:lnTo>
                <a:lnTo>
                  <a:pt x="1443227" y="0"/>
                </a:lnTo>
                <a:lnTo>
                  <a:pt x="0" y="0"/>
                </a:lnTo>
                <a:lnTo>
                  <a:pt x="0" y="452628"/>
                </a:lnTo>
                <a:close/>
              </a:path>
            </a:pathLst>
          </a:custGeom>
          <a:ln w="25908">
            <a:solidFill>
              <a:srgbClr val="499339"/>
            </a:solidFill>
          </a:ln>
        </p:spPr>
        <p:txBody>
          <a:bodyPr wrap="square" lIns="0" tIns="0" rIns="0" bIns="0" rtlCol="0"/>
          <a:lstStyle/>
          <a:p>
            <a:pPr defTabSz="1219170">
              <a:defRPr/>
            </a:pPr>
            <a:endParaRPr sz="2400">
              <a:solidFill>
                <a:prstClr val="black"/>
              </a:solidFill>
              <a:latin typeface="Calibri"/>
            </a:endParaRPr>
          </a:p>
        </p:txBody>
      </p:sp>
      <p:sp>
        <p:nvSpPr>
          <p:cNvPr id="12" name="object 12"/>
          <p:cNvSpPr txBox="1"/>
          <p:nvPr/>
        </p:nvSpPr>
        <p:spPr>
          <a:xfrm>
            <a:off x="8521192" y="4499695"/>
            <a:ext cx="1377525" cy="369332"/>
          </a:xfrm>
          <a:prstGeom prst="rect">
            <a:avLst/>
          </a:prstGeom>
        </p:spPr>
        <p:txBody>
          <a:bodyPr vert="horz" wrap="square" lIns="0" tIns="0" rIns="0" bIns="0" rtlCol="0">
            <a:spAutoFit/>
          </a:bodyPr>
          <a:lstStyle/>
          <a:p>
            <a:pPr marL="16933" defTabSz="1219170">
              <a:defRPr/>
            </a:pPr>
            <a:r>
              <a:rPr sz="2400" spc="-7" dirty="0">
                <a:solidFill>
                  <a:srgbClr val="FFFFFF"/>
                </a:solidFill>
                <a:latin typeface="Segoe UI Light"/>
                <a:cs typeface="Segoe UI Light"/>
              </a:rPr>
              <a:t>Co</a:t>
            </a:r>
            <a:r>
              <a:rPr sz="2400" spc="-13" dirty="0">
                <a:solidFill>
                  <a:srgbClr val="FFFFFF"/>
                </a:solidFill>
                <a:latin typeface="Segoe UI Light"/>
                <a:cs typeface="Segoe UI Light"/>
              </a:rPr>
              <a:t>m</a:t>
            </a:r>
            <a:r>
              <a:rPr sz="2400" dirty="0">
                <a:solidFill>
                  <a:srgbClr val="FFFFFF"/>
                </a:solidFill>
                <a:latin typeface="Segoe UI Light"/>
                <a:cs typeface="Segoe UI Light"/>
              </a:rPr>
              <a:t>ma</a:t>
            </a:r>
            <a:r>
              <a:rPr sz="2400" spc="-13" dirty="0">
                <a:solidFill>
                  <a:srgbClr val="FFFFFF"/>
                </a:solidFill>
                <a:latin typeface="Segoe UI Light"/>
                <a:cs typeface="Segoe UI Light"/>
              </a:rPr>
              <a:t>n</a:t>
            </a:r>
            <a:r>
              <a:rPr sz="2400" dirty="0">
                <a:solidFill>
                  <a:srgbClr val="FFFFFF"/>
                </a:solidFill>
                <a:latin typeface="Segoe UI Light"/>
                <a:cs typeface="Segoe UI Light"/>
              </a:rPr>
              <a:t>d</a:t>
            </a:r>
            <a:endParaRPr sz="2400">
              <a:solidFill>
                <a:prstClr val="black"/>
              </a:solidFill>
              <a:latin typeface="Segoe UI Light"/>
              <a:cs typeface="Segoe UI Light"/>
            </a:endParaRPr>
          </a:p>
        </p:txBody>
      </p:sp>
      <p:sp>
        <p:nvSpPr>
          <p:cNvPr id="13" name="object 13"/>
          <p:cNvSpPr/>
          <p:nvPr/>
        </p:nvSpPr>
        <p:spPr>
          <a:xfrm>
            <a:off x="8849360" y="3539743"/>
            <a:ext cx="491913" cy="709507"/>
          </a:xfrm>
          <a:custGeom>
            <a:avLst/>
            <a:gdLst/>
            <a:ahLst/>
            <a:cxnLst/>
            <a:rect l="l" t="t" r="r" b="b"/>
            <a:pathLst>
              <a:path w="368934" h="532130">
                <a:moveTo>
                  <a:pt x="368807" y="347472"/>
                </a:moveTo>
                <a:lnTo>
                  <a:pt x="0" y="347472"/>
                </a:lnTo>
                <a:lnTo>
                  <a:pt x="184403" y="531876"/>
                </a:lnTo>
                <a:lnTo>
                  <a:pt x="368807" y="347472"/>
                </a:lnTo>
                <a:close/>
              </a:path>
              <a:path w="368934" h="532130">
                <a:moveTo>
                  <a:pt x="276605" y="0"/>
                </a:moveTo>
                <a:lnTo>
                  <a:pt x="92201" y="0"/>
                </a:lnTo>
                <a:lnTo>
                  <a:pt x="92201" y="347472"/>
                </a:lnTo>
                <a:lnTo>
                  <a:pt x="276605" y="347472"/>
                </a:lnTo>
                <a:lnTo>
                  <a:pt x="276605" y="0"/>
                </a:lnTo>
                <a:close/>
              </a:path>
            </a:pathLst>
          </a:custGeom>
          <a:solidFill>
            <a:srgbClr val="A239A7"/>
          </a:solidFill>
        </p:spPr>
        <p:txBody>
          <a:bodyPr wrap="square" lIns="0" tIns="0" rIns="0" bIns="0" rtlCol="0"/>
          <a:lstStyle/>
          <a:p>
            <a:pPr defTabSz="1219170">
              <a:defRPr/>
            </a:pPr>
            <a:endParaRPr sz="2400">
              <a:solidFill>
                <a:prstClr val="black"/>
              </a:solidFill>
              <a:latin typeface="Calibri"/>
            </a:endParaRPr>
          </a:p>
        </p:txBody>
      </p:sp>
      <p:sp>
        <p:nvSpPr>
          <p:cNvPr id="14" name="object 14"/>
          <p:cNvSpPr txBox="1"/>
          <p:nvPr/>
        </p:nvSpPr>
        <p:spPr>
          <a:xfrm>
            <a:off x="9291658" y="5084606"/>
            <a:ext cx="1667087" cy="656462"/>
          </a:xfrm>
          <a:prstGeom prst="rect">
            <a:avLst/>
          </a:prstGeom>
        </p:spPr>
        <p:txBody>
          <a:bodyPr vert="horz" wrap="square" lIns="0" tIns="0" rIns="0" bIns="0" rtlCol="0">
            <a:spAutoFit/>
          </a:bodyPr>
          <a:lstStyle/>
          <a:p>
            <a:pPr marL="16933" defTabSz="1219170">
              <a:defRPr/>
            </a:pPr>
            <a:r>
              <a:rPr sz="2133" spc="-13" dirty="0">
                <a:solidFill>
                  <a:prstClr val="black"/>
                </a:solidFill>
                <a:latin typeface="Consolas"/>
                <a:cs typeface="Consolas"/>
              </a:rPr>
              <a:t>CanExecute?</a:t>
            </a:r>
            <a:endParaRPr sz="2133">
              <a:solidFill>
                <a:prstClr val="black"/>
              </a:solidFill>
              <a:latin typeface="Consolas"/>
              <a:cs typeface="Consolas"/>
            </a:endParaRPr>
          </a:p>
          <a:p>
            <a:pPr marL="16933" defTabSz="1219170">
              <a:defRPr/>
            </a:pPr>
            <a:r>
              <a:rPr sz="2133" spc="-13" dirty="0">
                <a:solidFill>
                  <a:prstClr val="black"/>
                </a:solidFill>
                <a:latin typeface="Consolas"/>
                <a:cs typeface="Consolas"/>
              </a:rPr>
              <a:t>Execute(…)</a:t>
            </a:r>
            <a:endParaRPr sz="2133">
              <a:solidFill>
                <a:prstClr val="black"/>
              </a:solidFill>
              <a:latin typeface="Consolas"/>
              <a:cs typeface="Consolas"/>
            </a:endParaRPr>
          </a:p>
        </p:txBody>
      </p:sp>
      <p:sp>
        <p:nvSpPr>
          <p:cNvPr id="15" name="object 15"/>
          <p:cNvSpPr/>
          <p:nvPr/>
        </p:nvSpPr>
        <p:spPr>
          <a:xfrm>
            <a:off x="9111488" y="4962144"/>
            <a:ext cx="142155" cy="1054608"/>
          </a:xfrm>
          <a:prstGeom prst="rect">
            <a:avLst/>
          </a:prstGeom>
          <a:blipFill>
            <a:blip r:embed="rId3" cstate="print"/>
            <a:stretch>
              <a:fillRect/>
            </a:stretch>
          </a:blipFill>
        </p:spPr>
        <p:txBody>
          <a:bodyPr wrap="square" lIns="0" tIns="0" rIns="0" bIns="0" rtlCol="0"/>
          <a:lstStyle/>
          <a:p>
            <a:pPr defTabSz="1219170">
              <a:defRPr/>
            </a:pPr>
            <a:endParaRPr sz="2400">
              <a:solidFill>
                <a:prstClr val="black"/>
              </a:solidFill>
              <a:latin typeface="Calibri"/>
            </a:endParaRPr>
          </a:p>
        </p:txBody>
      </p:sp>
      <p:sp>
        <p:nvSpPr>
          <p:cNvPr id="16" name="object 16"/>
          <p:cNvSpPr/>
          <p:nvPr/>
        </p:nvSpPr>
        <p:spPr>
          <a:xfrm>
            <a:off x="9185656" y="4991607"/>
            <a:ext cx="0" cy="930487"/>
          </a:xfrm>
          <a:custGeom>
            <a:avLst/>
            <a:gdLst/>
            <a:ahLst/>
            <a:cxnLst/>
            <a:rect l="l" t="t" r="r" b="b"/>
            <a:pathLst>
              <a:path h="697864">
                <a:moveTo>
                  <a:pt x="0" y="0"/>
                </a:moveTo>
                <a:lnTo>
                  <a:pt x="0" y="697649"/>
                </a:lnTo>
              </a:path>
            </a:pathLst>
          </a:custGeom>
          <a:ln w="25908">
            <a:solidFill>
              <a:srgbClr val="2D6C20"/>
            </a:solidFill>
          </a:ln>
        </p:spPr>
        <p:txBody>
          <a:bodyPr wrap="square" lIns="0" tIns="0" rIns="0" bIns="0" rtlCol="0"/>
          <a:lstStyle/>
          <a:p>
            <a:pPr defTabSz="1219170">
              <a:defRPr/>
            </a:pPr>
            <a:endParaRPr sz="2400">
              <a:solidFill>
                <a:prstClr val="black"/>
              </a:solidFill>
              <a:latin typeface="Calibri"/>
            </a:endParaRPr>
          </a:p>
        </p:txBody>
      </p:sp>
      <p:sp>
        <p:nvSpPr>
          <p:cNvPr id="17" name="object 17"/>
          <p:cNvSpPr txBox="1"/>
          <p:nvPr/>
        </p:nvSpPr>
        <p:spPr>
          <a:xfrm>
            <a:off x="842196" y="5628761"/>
            <a:ext cx="7118773" cy="753411"/>
          </a:xfrm>
          <a:prstGeom prst="rect">
            <a:avLst/>
          </a:prstGeom>
        </p:spPr>
        <p:txBody>
          <a:bodyPr vert="horz" wrap="square" lIns="0" tIns="0" rIns="0" bIns="0" rtlCol="0">
            <a:spAutoFit/>
          </a:bodyPr>
          <a:lstStyle/>
          <a:p>
            <a:pPr marL="16933" marR="6773" defTabSz="1219170">
              <a:lnSpc>
                <a:spcPct val="102299"/>
              </a:lnSpc>
              <a:defRPr/>
            </a:pPr>
            <a:r>
              <a:rPr sz="2400" spc="-7" dirty="0">
                <a:solidFill>
                  <a:prstClr val="black"/>
                </a:solidFill>
                <a:latin typeface="Segoe UI Light"/>
                <a:cs typeface="Segoe UI Light"/>
              </a:rPr>
              <a:t>Can </a:t>
            </a:r>
            <a:r>
              <a:rPr sz="2400" spc="-13" dirty="0">
                <a:solidFill>
                  <a:prstClr val="black"/>
                </a:solidFill>
                <a:latin typeface="Segoe UI Light"/>
                <a:cs typeface="Segoe UI Light"/>
              </a:rPr>
              <a:t>provide </a:t>
            </a:r>
            <a:r>
              <a:rPr sz="2400" spc="-7" dirty="0">
                <a:solidFill>
                  <a:prstClr val="black"/>
                </a:solidFill>
                <a:latin typeface="Segoe UI Light"/>
                <a:cs typeface="Segoe UI Light"/>
              </a:rPr>
              <a:t>an optional parameter (often </a:t>
            </a:r>
            <a:r>
              <a:rPr sz="2400" spc="-13" dirty="0">
                <a:solidFill>
                  <a:srgbClr val="0000FF"/>
                </a:solidFill>
                <a:latin typeface="Consolas"/>
                <a:cs typeface="Consolas"/>
              </a:rPr>
              <a:t>null</a:t>
            </a:r>
            <a:r>
              <a:rPr sz="2400" spc="-13" dirty="0">
                <a:solidFill>
                  <a:prstClr val="black"/>
                </a:solidFill>
                <a:latin typeface="Segoe UI Light"/>
                <a:cs typeface="Segoe UI Light"/>
              </a:rPr>
              <a:t>) </a:t>
            </a:r>
            <a:r>
              <a:rPr sz="2400" spc="-7" dirty="0">
                <a:solidFill>
                  <a:prstClr val="black"/>
                </a:solidFill>
                <a:latin typeface="Segoe UI Light"/>
                <a:cs typeface="Segoe UI Light"/>
              </a:rPr>
              <a:t>for the  command </a:t>
            </a:r>
            <a:r>
              <a:rPr sz="2400" dirty="0">
                <a:solidFill>
                  <a:prstClr val="black"/>
                </a:solidFill>
                <a:latin typeface="Segoe UI Light"/>
                <a:cs typeface="Segoe UI Light"/>
              </a:rPr>
              <a:t>to work with </a:t>
            </a:r>
            <a:r>
              <a:rPr sz="2400" spc="-7" dirty="0">
                <a:solidFill>
                  <a:prstClr val="black"/>
                </a:solidFill>
                <a:latin typeface="Segoe UI Light"/>
                <a:cs typeface="Segoe UI Light"/>
              </a:rPr>
              <a:t>for</a:t>
            </a:r>
            <a:r>
              <a:rPr sz="2400" spc="-140" dirty="0">
                <a:solidFill>
                  <a:prstClr val="black"/>
                </a:solidFill>
                <a:latin typeface="Segoe UI Light"/>
                <a:cs typeface="Segoe UI Light"/>
              </a:rPr>
              <a:t> </a:t>
            </a:r>
            <a:r>
              <a:rPr sz="2400" dirty="0">
                <a:solidFill>
                  <a:prstClr val="black"/>
                </a:solidFill>
                <a:latin typeface="Segoe UI Light"/>
                <a:cs typeface="Segoe UI Light"/>
              </a:rPr>
              <a:t>context</a:t>
            </a:r>
            <a:endParaRPr sz="2400">
              <a:solidFill>
                <a:prstClr val="black"/>
              </a:solidFill>
              <a:latin typeface="Segoe UI Light"/>
              <a:cs typeface="Segoe UI Light"/>
            </a:endParaRPr>
          </a:p>
        </p:txBody>
      </p:sp>
      <p:sp>
        <p:nvSpPr>
          <p:cNvPr id="18" name="object 18"/>
          <p:cNvSpPr/>
          <p:nvPr/>
        </p:nvSpPr>
        <p:spPr>
          <a:xfrm>
            <a:off x="5477087" y="5137743"/>
            <a:ext cx="179493" cy="568112"/>
          </a:xfrm>
          <a:custGeom>
            <a:avLst/>
            <a:gdLst/>
            <a:ahLst/>
            <a:cxnLst/>
            <a:rect l="l" t="t" r="r" b="b"/>
            <a:pathLst>
              <a:path w="134620" h="426085">
                <a:moveTo>
                  <a:pt x="67183" y="57429"/>
                </a:moveTo>
                <a:lnTo>
                  <a:pt x="52705" y="82248"/>
                </a:lnTo>
                <a:lnTo>
                  <a:pt x="52705" y="425792"/>
                </a:lnTo>
                <a:lnTo>
                  <a:pt x="81661" y="425792"/>
                </a:lnTo>
                <a:lnTo>
                  <a:pt x="81661" y="82248"/>
                </a:lnTo>
                <a:lnTo>
                  <a:pt x="67183" y="57429"/>
                </a:lnTo>
                <a:close/>
              </a:path>
              <a:path w="134620" h="426085">
                <a:moveTo>
                  <a:pt x="67183" y="0"/>
                </a:moveTo>
                <a:lnTo>
                  <a:pt x="4063" y="108369"/>
                </a:lnTo>
                <a:lnTo>
                  <a:pt x="0" y="115277"/>
                </a:lnTo>
                <a:lnTo>
                  <a:pt x="2286" y="124142"/>
                </a:lnTo>
                <a:lnTo>
                  <a:pt x="9271" y="128168"/>
                </a:lnTo>
                <a:lnTo>
                  <a:pt x="16129" y="132194"/>
                </a:lnTo>
                <a:lnTo>
                  <a:pt x="25019" y="129857"/>
                </a:lnTo>
                <a:lnTo>
                  <a:pt x="28956" y="122961"/>
                </a:lnTo>
                <a:lnTo>
                  <a:pt x="52705" y="82248"/>
                </a:lnTo>
                <a:lnTo>
                  <a:pt x="52705" y="28790"/>
                </a:lnTo>
                <a:lnTo>
                  <a:pt x="83952" y="28790"/>
                </a:lnTo>
                <a:lnTo>
                  <a:pt x="67183" y="0"/>
                </a:lnTo>
                <a:close/>
              </a:path>
              <a:path w="134620" h="426085">
                <a:moveTo>
                  <a:pt x="83952" y="28790"/>
                </a:moveTo>
                <a:lnTo>
                  <a:pt x="81661" y="28790"/>
                </a:lnTo>
                <a:lnTo>
                  <a:pt x="81661" y="82248"/>
                </a:lnTo>
                <a:lnTo>
                  <a:pt x="105410" y="122961"/>
                </a:lnTo>
                <a:lnTo>
                  <a:pt x="109347" y="129857"/>
                </a:lnTo>
                <a:lnTo>
                  <a:pt x="118237" y="132194"/>
                </a:lnTo>
                <a:lnTo>
                  <a:pt x="125095" y="128168"/>
                </a:lnTo>
                <a:lnTo>
                  <a:pt x="132080" y="124142"/>
                </a:lnTo>
                <a:lnTo>
                  <a:pt x="134365" y="115277"/>
                </a:lnTo>
                <a:lnTo>
                  <a:pt x="130301" y="108369"/>
                </a:lnTo>
                <a:lnTo>
                  <a:pt x="83952" y="28790"/>
                </a:lnTo>
                <a:close/>
              </a:path>
              <a:path w="134620" h="426085">
                <a:moveTo>
                  <a:pt x="81661" y="28790"/>
                </a:moveTo>
                <a:lnTo>
                  <a:pt x="52705" y="28790"/>
                </a:lnTo>
                <a:lnTo>
                  <a:pt x="52705" y="82248"/>
                </a:lnTo>
                <a:lnTo>
                  <a:pt x="67183" y="57429"/>
                </a:lnTo>
                <a:lnTo>
                  <a:pt x="54737" y="36093"/>
                </a:lnTo>
                <a:lnTo>
                  <a:pt x="81661" y="36093"/>
                </a:lnTo>
                <a:lnTo>
                  <a:pt x="81661" y="28790"/>
                </a:lnTo>
                <a:close/>
              </a:path>
              <a:path w="134620" h="426085">
                <a:moveTo>
                  <a:pt x="81661" y="36093"/>
                </a:moveTo>
                <a:lnTo>
                  <a:pt x="79629" y="36093"/>
                </a:lnTo>
                <a:lnTo>
                  <a:pt x="67183" y="57429"/>
                </a:lnTo>
                <a:lnTo>
                  <a:pt x="81661" y="82248"/>
                </a:lnTo>
                <a:lnTo>
                  <a:pt x="81661" y="36093"/>
                </a:lnTo>
                <a:close/>
              </a:path>
              <a:path w="134620" h="426085">
                <a:moveTo>
                  <a:pt x="79629" y="36093"/>
                </a:moveTo>
                <a:lnTo>
                  <a:pt x="54737" y="36093"/>
                </a:lnTo>
                <a:lnTo>
                  <a:pt x="67183" y="57429"/>
                </a:lnTo>
                <a:lnTo>
                  <a:pt x="79629" y="36093"/>
                </a:lnTo>
                <a:close/>
              </a:path>
            </a:pathLst>
          </a:custGeom>
          <a:solidFill>
            <a:srgbClr val="A239A7"/>
          </a:solidFill>
        </p:spPr>
        <p:txBody>
          <a:bodyPr wrap="square" lIns="0" tIns="0" rIns="0" bIns="0" rtlCol="0"/>
          <a:lstStyle/>
          <a:p>
            <a:pPr defTabSz="1219170">
              <a:defRPr/>
            </a:pPr>
            <a:endParaRPr sz="2400">
              <a:solidFill>
                <a:prstClr val="black"/>
              </a:solidFill>
              <a:latin typeface="Calibri"/>
            </a:endParaRPr>
          </a:p>
        </p:txBody>
      </p:sp>
    </p:spTree>
    <p:extLst>
      <p:ext uri="{BB962C8B-B14F-4D97-AF65-F5344CB8AC3E}">
        <p14:creationId xmlns:p14="http://schemas.microsoft.com/office/powerpoint/2010/main" val="12797888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4587" y="1648967"/>
            <a:ext cx="10609579" cy="837280"/>
          </a:xfrm>
          <a:prstGeom prst="rect">
            <a:avLst/>
          </a:prstGeom>
        </p:spPr>
        <p:txBody>
          <a:bodyPr vert="horz" wrap="square" lIns="0" tIns="0" rIns="0" bIns="0" rtlCol="0">
            <a:spAutoFit/>
          </a:bodyPr>
          <a:lstStyle/>
          <a:p>
            <a:pPr marL="474121" marR="6773" indent="-457189" defTabSz="1219170">
              <a:lnSpc>
                <a:spcPct val="102000"/>
              </a:lnSpc>
              <a:buFont typeface="Wingdings"/>
              <a:buChar char=""/>
              <a:tabLst>
                <a:tab pos="474121" algn="l"/>
              </a:tabLst>
              <a:defRPr/>
            </a:pPr>
            <a:r>
              <a:rPr sz="2667" dirty="0">
                <a:solidFill>
                  <a:srgbClr val="0A111E"/>
                </a:solidFill>
                <a:latin typeface="Segoe UI Light"/>
                <a:cs typeface="Segoe UI Light"/>
              </a:rPr>
              <a:t>A few </a:t>
            </a:r>
            <a:r>
              <a:rPr sz="2667" spc="-7" dirty="0">
                <a:solidFill>
                  <a:srgbClr val="0A111E"/>
                </a:solidFill>
                <a:latin typeface="Segoe UI Light"/>
                <a:cs typeface="Segoe UI Light"/>
              </a:rPr>
              <a:t>Xamarin.Forms controls expose </a:t>
            </a:r>
            <a:r>
              <a:rPr sz="2667" dirty="0">
                <a:solidFill>
                  <a:srgbClr val="0A111E"/>
                </a:solidFill>
                <a:latin typeface="Segoe UI Light"/>
                <a:cs typeface="Segoe UI Light"/>
              </a:rPr>
              <a:t>a </a:t>
            </a:r>
            <a:r>
              <a:rPr sz="2667" dirty="0">
                <a:solidFill>
                  <a:srgbClr val="0A111E"/>
                </a:solidFill>
                <a:latin typeface="Consolas"/>
                <a:cs typeface="Consolas"/>
              </a:rPr>
              <a:t>Command</a:t>
            </a:r>
            <a:r>
              <a:rPr sz="2667" spc="-733" dirty="0">
                <a:solidFill>
                  <a:srgbClr val="0A111E"/>
                </a:solidFill>
                <a:latin typeface="Consolas"/>
                <a:cs typeface="Consolas"/>
              </a:rPr>
              <a:t> </a:t>
            </a:r>
            <a:r>
              <a:rPr sz="2667" spc="7" dirty="0">
                <a:solidFill>
                  <a:srgbClr val="0A111E"/>
                </a:solidFill>
                <a:latin typeface="Segoe UI Light"/>
                <a:cs typeface="Segoe UI Light"/>
              </a:rPr>
              <a:t>property </a:t>
            </a:r>
            <a:r>
              <a:rPr sz="2667" dirty="0">
                <a:solidFill>
                  <a:srgbClr val="0A111E"/>
                </a:solidFill>
                <a:latin typeface="Segoe UI Light"/>
                <a:cs typeface="Segoe UI Light"/>
              </a:rPr>
              <a:t>for the main  action </a:t>
            </a:r>
            <a:r>
              <a:rPr sz="2667" spc="-33" dirty="0">
                <a:solidFill>
                  <a:srgbClr val="0A111E"/>
                </a:solidFill>
                <a:latin typeface="Segoe UI Light"/>
                <a:cs typeface="Segoe UI Light"/>
              </a:rPr>
              <a:t>of </a:t>
            </a:r>
            <a:r>
              <a:rPr sz="2667" dirty="0">
                <a:solidFill>
                  <a:srgbClr val="0A111E"/>
                </a:solidFill>
                <a:latin typeface="Segoe UI Light"/>
                <a:cs typeface="Segoe UI Light"/>
              </a:rPr>
              <a:t>a</a:t>
            </a:r>
            <a:r>
              <a:rPr sz="2667" spc="-80" dirty="0">
                <a:solidFill>
                  <a:srgbClr val="0A111E"/>
                </a:solidFill>
                <a:latin typeface="Segoe UI Light"/>
                <a:cs typeface="Segoe UI Light"/>
              </a:rPr>
              <a:t> </a:t>
            </a:r>
            <a:r>
              <a:rPr sz="2667" spc="-7" dirty="0">
                <a:solidFill>
                  <a:srgbClr val="0A111E"/>
                </a:solidFill>
                <a:latin typeface="Segoe UI Light"/>
                <a:cs typeface="Segoe UI Light"/>
              </a:rPr>
              <a:t>control</a:t>
            </a:r>
            <a:endParaRPr sz="2667">
              <a:solidFill>
                <a:prstClr val="black"/>
              </a:solidFill>
              <a:latin typeface="Segoe UI Light"/>
              <a:cs typeface="Segoe UI Light"/>
            </a:endParaRPr>
          </a:p>
        </p:txBody>
      </p:sp>
      <p:sp>
        <p:nvSpPr>
          <p:cNvPr id="3" name="object 3"/>
          <p:cNvSpPr txBox="1">
            <a:spLocks noGrp="1"/>
          </p:cNvSpPr>
          <p:nvPr>
            <p:ph type="title" idx="4294967295"/>
          </p:nvPr>
        </p:nvSpPr>
        <p:spPr>
          <a:xfrm>
            <a:off x="714588" y="560606"/>
            <a:ext cx="10762825" cy="677108"/>
          </a:xfrm>
          <a:prstGeom prst="rect">
            <a:avLst/>
          </a:prstGeom>
        </p:spPr>
        <p:txBody>
          <a:bodyPr vert="horz" wrap="square" lIns="0" tIns="0" rIns="0" bIns="0" rtlCol="0" anchor="ctr">
            <a:spAutoFit/>
          </a:bodyPr>
          <a:lstStyle/>
          <a:p>
            <a:pPr marL="16933">
              <a:lnSpc>
                <a:spcPct val="100000"/>
              </a:lnSpc>
            </a:pPr>
            <a:r>
              <a:rPr spc="-7" dirty="0"/>
              <a:t>Commands in</a:t>
            </a:r>
            <a:r>
              <a:rPr spc="-27" dirty="0"/>
              <a:t> </a:t>
            </a:r>
            <a:r>
              <a:rPr spc="-7" dirty="0"/>
              <a:t>Xamarin.Forms</a:t>
            </a:r>
          </a:p>
        </p:txBody>
      </p:sp>
      <p:sp>
        <p:nvSpPr>
          <p:cNvPr id="4" name="object 4"/>
          <p:cNvSpPr/>
          <p:nvPr/>
        </p:nvSpPr>
        <p:spPr>
          <a:xfrm>
            <a:off x="3976623" y="3318256"/>
            <a:ext cx="1625600" cy="1625600"/>
          </a:xfrm>
          <a:prstGeom prst="rect">
            <a:avLst/>
          </a:prstGeom>
          <a:blipFill>
            <a:blip r:embed="rId2" cstate="print"/>
            <a:stretch>
              <a:fillRect/>
            </a:stretch>
          </a:blipFill>
        </p:spPr>
        <p:txBody>
          <a:bodyPr wrap="square" lIns="0" tIns="0" rIns="0" bIns="0" rtlCol="0"/>
          <a:lstStyle/>
          <a:p>
            <a:pPr defTabSz="1219170">
              <a:defRPr/>
            </a:pPr>
            <a:endParaRPr sz="2400">
              <a:solidFill>
                <a:prstClr val="black"/>
              </a:solidFill>
              <a:latin typeface="Calibri"/>
            </a:endParaRPr>
          </a:p>
        </p:txBody>
      </p:sp>
      <p:sp>
        <p:nvSpPr>
          <p:cNvPr id="5" name="object 5"/>
          <p:cNvSpPr txBox="1"/>
          <p:nvPr/>
        </p:nvSpPr>
        <p:spPr>
          <a:xfrm>
            <a:off x="4399448" y="5146650"/>
            <a:ext cx="701040" cy="369332"/>
          </a:xfrm>
          <a:prstGeom prst="rect">
            <a:avLst/>
          </a:prstGeom>
        </p:spPr>
        <p:txBody>
          <a:bodyPr vert="horz" wrap="square" lIns="0" tIns="0" rIns="0" bIns="0" rtlCol="0">
            <a:spAutoFit/>
          </a:bodyPr>
          <a:lstStyle/>
          <a:p>
            <a:pPr marL="16933" defTabSz="1219170">
              <a:defRPr/>
            </a:pPr>
            <a:r>
              <a:rPr sz="2400" spc="-13" dirty="0">
                <a:solidFill>
                  <a:prstClr val="black"/>
                </a:solidFill>
                <a:latin typeface="Consolas"/>
                <a:cs typeface="Consolas"/>
              </a:rPr>
              <a:t>Menu</a:t>
            </a:r>
            <a:endParaRPr sz="2400">
              <a:solidFill>
                <a:prstClr val="black"/>
              </a:solidFill>
              <a:latin typeface="Consolas"/>
              <a:cs typeface="Consolas"/>
            </a:endParaRPr>
          </a:p>
        </p:txBody>
      </p:sp>
      <p:sp>
        <p:nvSpPr>
          <p:cNvPr id="6" name="object 6"/>
          <p:cNvSpPr/>
          <p:nvPr/>
        </p:nvSpPr>
        <p:spPr>
          <a:xfrm>
            <a:off x="1471167" y="3318256"/>
            <a:ext cx="1625600" cy="1625600"/>
          </a:xfrm>
          <a:prstGeom prst="rect">
            <a:avLst/>
          </a:prstGeom>
          <a:blipFill>
            <a:blip r:embed="rId3" cstate="print"/>
            <a:stretch>
              <a:fillRect/>
            </a:stretch>
          </a:blipFill>
        </p:spPr>
        <p:txBody>
          <a:bodyPr wrap="square" lIns="0" tIns="0" rIns="0" bIns="0" rtlCol="0"/>
          <a:lstStyle/>
          <a:p>
            <a:pPr defTabSz="1219170">
              <a:defRPr/>
            </a:pPr>
            <a:endParaRPr sz="2400">
              <a:solidFill>
                <a:prstClr val="black"/>
              </a:solidFill>
              <a:latin typeface="Calibri"/>
            </a:endParaRPr>
          </a:p>
        </p:txBody>
      </p:sp>
      <p:sp>
        <p:nvSpPr>
          <p:cNvPr id="7" name="object 7"/>
          <p:cNvSpPr txBox="1"/>
          <p:nvPr/>
        </p:nvSpPr>
        <p:spPr>
          <a:xfrm>
            <a:off x="1803400" y="5146650"/>
            <a:ext cx="1036320" cy="369332"/>
          </a:xfrm>
          <a:prstGeom prst="rect">
            <a:avLst/>
          </a:prstGeom>
        </p:spPr>
        <p:txBody>
          <a:bodyPr vert="horz" wrap="square" lIns="0" tIns="0" rIns="0" bIns="0" rtlCol="0">
            <a:spAutoFit/>
          </a:bodyPr>
          <a:lstStyle/>
          <a:p>
            <a:pPr marL="16933" defTabSz="1219170">
              <a:defRPr/>
            </a:pPr>
            <a:r>
              <a:rPr sz="2400" spc="-13" dirty="0">
                <a:solidFill>
                  <a:prstClr val="black"/>
                </a:solidFill>
                <a:latin typeface="Consolas"/>
                <a:cs typeface="Consolas"/>
              </a:rPr>
              <a:t>Button</a:t>
            </a:r>
            <a:endParaRPr sz="2400">
              <a:solidFill>
                <a:prstClr val="black"/>
              </a:solidFill>
              <a:latin typeface="Consolas"/>
              <a:cs typeface="Consolas"/>
            </a:endParaRPr>
          </a:p>
        </p:txBody>
      </p:sp>
      <p:sp>
        <p:nvSpPr>
          <p:cNvPr id="8" name="object 8"/>
          <p:cNvSpPr/>
          <p:nvPr/>
        </p:nvSpPr>
        <p:spPr>
          <a:xfrm>
            <a:off x="6378447" y="3318256"/>
            <a:ext cx="1625600" cy="1625600"/>
          </a:xfrm>
          <a:prstGeom prst="rect">
            <a:avLst/>
          </a:prstGeom>
          <a:blipFill>
            <a:blip r:embed="rId4" cstate="print"/>
            <a:stretch>
              <a:fillRect/>
            </a:stretch>
          </a:blipFill>
        </p:spPr>
        <p:txBody>
          <a:bodyPr wrap="square" lIns="0" tIns="0" rIns="0" bIns="0" rtlCol="0"/>
          <a:lstStyle/>
          <a:p>
            <a:pPr defTabSz="1219170">
              <a:defRPr/>
            </a:pPr>
            <a:endParaRPr sz="2400">
              <a:solidFill>
                <a:prstClr val="black"/>
              </a:solidFill>
              <a:latin typeface="Calibri"/>
            </a:endParaRPr>
          </a:p>
        </p:txBody>
      </p:sp>
      <p:sp>
        <p:nvSpPr>
          <p:cNvPr id="9" name="object 9"/>
          <p:cNvSpPr txBox="1"/>
          <p:nvPr/>
        </p:nvSpPr>
        <p:spPr>
          <a:xfrm>
            <a:off x="6255513" y="5146650"/>
            <a:ext cx="1871980" cy="369332"/>
          </a:xfrm>
          <a:prstGeom prst="rect">
            <a:avLst/>
          </a:prstGeom>
        </p:spPr>
        <p:txBody>
          <a:bodyPr vert="horz" wrap="square" lIns="0" tIns="0" rIns="0" bIns="0" rtlCol="0">
            <a:spAutoFit/>
          </a:bodyPr>
          <a:lstStyle/>
          <a:p>
            <a:pPr marL="16933" defTabSz="1219170">
              <a:defRPr/>
            </a:pPr>
            <a:r>
              <a:rPr sz="2400" spc="-13" dirty="0">
                <a:solidFill>
                  <a:prstClr val="black"/>
                </a:solidFill>
                <a:latin typeface="Consolas"/>
                <a:cs typeface="Consolas"/>
              </a:rPr>
              <a:t>Tool</a:t>
            </a:r>
            <a:r>
              <a:rPr sz="2400" dirty="0">
                <a:solidFill>
                  <a:prstClr val="black"/>
                </a:solidFill>
                <a:latin typeface="Consolas"/>
                <a:cs typeface="Consolas"/>
              </a:rPr>
              <a:t>ba</a:t>
            </a:r>
            <a:r>
              <a:rPr sz="2400" spc="-20" dirty="0">
                <a:solidFill>
                  <a:prstClr val="black"/>
                </a:solidFill>
                <a:latin typeface="Consolas"/>
                <a:cs typeface="Consolas"/>
              </a:rPr>
              <a:t>r</a:t>
            </a:r>
            <a:r>
              <a:rPr sz="2400" dirty="0">
                <a:solidFill>
                  <a:prstClr val="black"/>
                </a:solidFill>
                <a:latin typeface="Consolas"/>
                <a:cs typeface="Consolas"/>
              </a:rPr>
              <a:t>It</a:t>
            </a:r>
            <a:r>
              <a:rPr sz="2400" spc="-20" dirty="0">
                <a:solidFill>
                  <a:prstClr val="black"/>
                </a:solidFill>
                <a:latin typeface="Consolas"/>
                <a:cs typeface="Consolas"/>
              </a:rPr>
              <a:t>e</a:t>
            </a:r>
            <a:r>
              <a:rPr sz="2400" dirty="0">
                <a:solidFill>
                  <a:prstClr val="black"/>
                </a:solidFill>
                <a:latin typeface="Consolas"/>
                <a:cs typeface="Consolas"/>
              </a:rPr>
              <a:t>m</a:t>
            </a:r>
            <a:endParaRPr sz="2400">
              <a:solidFill>
                <a:prstClr val="black"/>
              </a:solidFill>
              <a:latin typeface="Consolas"/>
              <a:cs typeface="Consolas"/>
            </a:endParaRPr>
          </a:p>
        </p:txBody>
      </p:sp>
      <p:sp>
        <p:nvSpPr>
          <p:cNvPr id="10" name="object 10"/>
          <p:cNvSpPr/>
          <p:nvPr/>
        </p:nvSpPr>
        <p:spPr>
          <a:xfrm>
            <a:off x="8896095" y="3318256"/>
            <a:ext cx="1625600" cy="1625600"/>
          </a:xfrm>
          <a:prstGeom prst="rect">
            <a:avLst/>
          </a:prstGeom>
          <a:blipFill>
            <a:blip r:embed="rId5" cstate="print"/>
            <a:stretch>
              <a:fillRect/>
            </a:stretch>
          </a:blipFill>
        </p:spPr>
        <p:txBody>
          <a:bodyPr wrap="square" lIns="0" tIns="0" rIns="0" bIns="0" rtlCol="0"/>
          <a:lstStyle/>
          <a:p>
            <a:pPr defTabSz="1219170">
              <a:defRPr/>
            </a:pPr>
            <a:endParaRPr sz="2400">
              <a:solidFill>
                <a:prstClr val="black"/>
              </a:solidFill>
              <a:latin typeface="Calibri"/>
            </a:endParaRPr>
          </a:p>
        </p:txBody>
      </p:sp>
      <p:sp>
        <p:nvSpPr>
          <p:cNvPr id="11" name="object 11"/>
          <p:cNvSpPr txBox="1"/>
          <p:nvPr/>
        </p:nvSpPr>
        <p:spPr>
          <a:xfrm>
            <a:off x="9181085" y="5146650"/>
            <a:ext cx="1370753" cy="369332"/>
          </a:xfrm>
          <a:prstGeom prst="rect">
            <a:avLst/>
          </a:prstGeom>
        </p:spPr>
        <p:txBody>
          <a:bodyPr vert="horz" wrap="square" lIns="0" tIns="0" rIns="0" bIns="0" rtlCol="0">
            <a:spAutoFit/>
          </a:bodyPr>
          <a:lstStyle/>
          <a:p>
            <a:pPr marL="16933" defTabSz="1219170">
              <a:defRPr/>
            </a:pPr>
            <a:r>
              <a:rPr sz="2400" spc="-13" dirty="0">
                <a:solidFill>
                  <a:prstClr val="black"/>
                </a:solidFill>
                <a:latin typeface="Consolas"/>
                <a:cs typeface="Consolas"/>
              </a:rPr>
              <a:t>TextCell</a:t>
            </a:r>
            <a:endParaRPr sz="2400">
              <a:solidFill>
                <a:prstClr val="black"/>
              </a:solidFill>
              <a:latin typeface="Consolas"/>
              <a:cs typeface="Consolas"/>
            </a:endParaRPr>
          </a:p>
        </p:txBody>
      </p:sp>
    </p:spTree>
    <p:extLst>
      <p:ext uri="{BB962C8B-B14F-4D97-AF65-F5344CB8AC3E}">
        <p14:creationId xmlns:p14="http://schemas.microsoft.com/office/powerpoint/2010/main" val="13843871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14587" y="1648967"/>
            <a:ext cx="10609579" cy="418641"/>
          </a:xfrm>
          <a:prstGeom prst="rect">
            <a:avLst/>
          </a:prstGeom>
        </p:spPr>
        <p:txBody>
          <a:bodyPr vert="horz" wrap="square" lIns="0" tIns="0" rIns="0" bIns="0" rtlCol="0">
            <a:spAutoFit/>
          </a:bodyPr>
          <a:lstStyle/>
          <a:p>
            <a:pPr marL="474121" marR="6773" indent="-457189" defTabSz="1219170">
              <a:lnSpc>
                <a:spcPct val="102000"/>
              </a:lnSpc>
              <a:buFont typeface="Wingdings"/>
              <a:buChar char=""/>
              <a:tabLst>
                <a:tab pos="474121" algn="l"/>
              </a:tabLst>
              <a:defRPr/>
            </a:pPr>
            <a:r>
              <a:rPr lang="en-US" sz="2667" dirty="0" smtClean="0">
                <a:solidFill>
                  <a:srgbClr val="0A111E"/>
                </a:solidFill>
                <a:latin typeface="Segoe UI Light"/>
                <a:cs typeface="Segoe UI Light"/>
              </a:rPr>
              <a:t>Let’s create a simple app from scratch</a:t>
            </a:r>
            <a:r>
              <a:rPr lang="is-IS" sz="2667" dirty="0" smtClean="0">
                <a:solidFill>
                  <a:srgbClr val="0A111E"/>
                </a:solidFill>
                <a:latin typeface="Segoe UI Light"/>
                <a:cs typeface="Segoe UI Light"/>
              </a:rPr>
              <a:t>…</a:t>
            </a:r>
            <a:endParaRPr sz="2667" dirty="0">
              <a:solidFill>
                <a:prstClr val="black"/>
              </a:solidFill>
              <a:latin typeface="Segoe UI Light"/>
              <a:cs typeface="Segoe UI Light"/>
            </a:endParaRPr>
          </a:p>
        </p:txBody>
      </p:sp>
      <p:sp>
        <p:nvSpPr>
          <p:cNvPr id="3" name="object 3"/>
          <p:cNvSpPr txBox="1">
            <a:spLocks noGrp="1"/>
          </p:cNvSpPr>
          <p:nvPr>
            <p:ph type="title" idx="4294967295"/>
          </p:nvPr>
        </p:nvSpPr>
        <p:spPr>
          <a:xfrm>
            <a:off x="714588" y="560606"/>
            <a:ext cx="10762825" cy="677108"/>
          </a:xfrm>
          <a:prstGeom prst="rect">
            <a:avLst/>
          </a:prstGeom>
        </p:spPr>
        <p:txBody>
          <a:bodyPr vert="horz" wrap="square" lIns="0" tIns="0" rIns="0" bIns="0" rtlCol="0" anchor="ctr">
            <a:spAutoFit/>
          </a:bodyPr>
          <a:lstStyle/>
          <a:p>
            <a:pPr marL="16933">
              <a:lnSpc>
                <a:spcPct val="100000"/>
              </a:lnSpc>
            </a:pPr>
            <a:r>
              <a:rPr lang="en-US" spc="-7" dirty="0" smtClean="0"/>
              <a:t>Demo Time !!</a:t>
            </a:r>
            <a:endParaRPr spc="-7" dirty="0"/>
          </a:p>
        </p:txBody>
      </p:sp>
    </p:spTree>
    <p:extLst>
      <p:ext uri="{BB962C8B-B14F-4D97-AF65-F5344CB8AC3E}">
        <p14:creationId xmlns:p14="http://schemas.microsoft.com/office/powerpoint/2010/main" val="21254376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Resources</a:t>
            </a:r>
          </a:p>
        </p:txBody>
      </p:sp>
      <p:sp>
        <p:nvSpPr>
          <p:cNvPr id="3" name="Rectangle 2"/>
          <p:cNvSpPr/>
          <p:nvPr/>
        </p:nvSpPr>
        <p:spPr>
          <a:xfrm>
            <a:off x="355600" y="1397023"/>
            <a:ext cx="11497352" cy="6084038"/>
          </a:xfrm>
          <a:prstGeom prst="rect">
            <a:avLst/>
          </a:prstGeom>
        </p:spPr>
        <p:txBody>
          <a:bodyPr wrap="square">
            <a:spAutoFit/>
          </a:bodyPr>
          <a:lstStyle/>
          <a:p>
            <a:pPr marL="457189" indent="-457189">
              <a:buFont typeface="Wingdings" charset="2"/>
              <a:buChar char="§"/>
            </a:pPr>
            <a:r>
              <a:rPr lang="en-US" sz="3733" dirty="0">
                <a:solidFill>
                  <a:srgbClr val="595959"/>
                </a:solidFill>
                <a:latin typeface="Helvetica Light"/>
                <a:cs typeface="Helvetica Light"/>
              </a:rPr>
              <a:t>Documentation</a:t>
            </a:r>
          </a:p>
          <a:p>
            <a:pPr marL="685783" lvl="1" indent="-457189">
              <a:buFont typeface="Wingdings" charset="2"/>
              <a:buChar char="§"/>
            </a:pPr>
            <a:r>
              <a:rPr lang="en-US" sz="2667" dirty="0">
                <a:solidFill>
                  <a:srgbClr val="595959"/>
                </a:solidFill>
                <a:latin typeface="Helvetica Light"/>
                <a:cs typeface="Helvetica Light"/>
                <a:hlinkClick r:id="rId2"/>
              </a:rPr>
              <a:t>http://developer.xamarin.com/guides/cross-platform/xamarin-forms/</a:t>
            </a:r>
            <a:endParaRPr lang="en-US" sz="2667" dirty="0">
              <a:solidFill>
                <a:srgbClr val="595959"/>
              </a:solidFill>
              <a:latin typeface="Helvetica Light"/>
              <a:cs typeface="Helvetica Light"/>
            </a:endParaRPr>
          </a:p>
          <a:p>
            <a:pPr marL="685783" lvl="1" indent="-457189">
              <a:buFont typeface="Wingdings" charset="2"/>
              <a:buChar char="§"/>
            </a:pPr>
            <a:endParaRPr lang="en-US" sz="2667" dirty="0">
              <a:solidFill>
                <a:srgbClr val="595959"/>
              </a:solidFill>
              <a:latin typeface="Helvetica Light"/>
              <a:cs typeface="Helvetica Light"/>
            </a:endParaRPr>
          </a:p>
          <a:p>
            <a:pPr marL="457189" indent="-457189">
              <a:buFont typeface="Wingdings" charset="2"/>
              <a:buChar char="§"/>
            </a:pPr>
            <a:r>
              <a:rPr lang="en-US" sz="3733" dirty="0">
                <a:solidFill>
                  <a:srgbClr val="595959"/>
                </a:solidFill>
                <a:latin typeface="Helvetica Light"/>
                <a:cs typeface="Helvetica Light"/>
              </a:rPr>
              <a:t>XAML Documentation</a:t>
            </a:r>
          </a:p>
          <a:p>
            <a:pPr marL="685783" lvl="1" indent="-457189">
              <a:buFont typeface="Wingdings" charset="2"/>
              <a:buChar char="§"/>
            </a:pPr>
            <a:r>
              <a:rPr lang="en-US" sz="2667" dirty="0">
                <a:solidFill>
                  <a:srgbClr val="595959"/>
                </a:solidFill>
                <a:latin typeface="Helvetica Light"/>
                <a:cs typeface="Helvetica Light"/>
                <a:hlinkClick r:id="rId3"/>
              </a:rPr>
              <a:t>http://developer.xamarin.com/guides/cross-platform/xamarin-forms/xaml-for-xamarin-forms/</a:t>
            </a:r>
            <a:endParaRPr lang="en-US" sz="2667" dirty="0">
              <a:solidFill>
                <a:srgbClr val="595959"/>
              </a:solidFill>
              <a:latin typeface="Helvetica Light"/>
              <a:cs typeface="Helvetica Light"/>
            </a:endParaRPr>
          </a:p>
          <a:p>
            <a:pPr lvl="1"/>
            <a:endParaRPr lang="en-US" sz="3733" dirty="0">
              <a:solidFill>
                <a:srgbClr val="595959"/>
              </a:solidFill>
              <a:latin typeface="Helvetica Light"/>
              <a:cs typeface="Helvetica Light"/>
            </a:endParaRPr>
          </a:p>
          <a:p>
            <a:pPr marL="457189" indent="-457189">
              <a:buFont typeface="Wingdings" charset="2"/>
              <a:buChar char="§"/>
            </a:pPr>
            <a:r>
              <a:rPr lang="en-US" sz="3733" dirty="0">
                <a:solidFill>
                  <a:srgbClr val="595959"/>
                </a:solidFill>
                <a:latin typeface="Helvetica Light"/>
                <a:cs typeface="Helvetica Light"/>
              </a:rPr>
              <a:t>Samples</a:t>
            </a:r>
          </a:p>
          <a:p>
            <a:pPr marL="685783" lvl="1" indent="-457189">
              <a:buFont typeface="Wingdings" charset="2"/>
              <a:buChar char="§"/>
            </a:pPr>
            <a:r>
              <a:rPr lang="en-US" sz="2667" dirty="0">
                <a:solidFill>
                  <a:srgbClr val="595959"/>
                </a:solidFill>
                <a:latin typeface="Helvetica Light"/>
                <a:cs typeface="Helvetica Light"/>
                <a:hlinkClick r:id="rId4"/>
              </a:rPr>
              <a:t>https://github.com/xamarin/xamarin-forms-samples</a:t>
            </a:r>
            <a:endParaRPr lang="en-US" sz="2667" dirty="0">
              <a:solidFill>
                <a:srgbClr val="595959"/>
              </a:solidFill>
              <a:latin typeface="Helvetica Light"/>
              <a:cs typeface="Helvetica Light"/>
            </a:endParaRPr>
          </a:p>
          <a:p>
            <a:pPr lvl="1"/>
            <a:endParaRPr lang="en-US" sz="2667" dirty="0">
              <a:solidFill>
                <a:srgbClr val="595959"/>
              </a:solidFill>
              <a:latin typeface="Helvetica Light"/>
              <a:cs typeface="Helvetica Light"/>
            </a:endParaRPr>
          </a:p>
          <a:p>
            <a:pPr lvl="1"/>
            <a:endParaRPr lang="en-US" sz="2667" dirty="0">
              <a:solidFill>
                <a:srgbClr val="595959"/>
              </a:solidFill>
              <a:latin typeface="Helvetica Light"/>
              <a:cs typeface="Helvetica Light"/>
            </a:endParaRPr>
          </a:p>
          <a:p>
            <a:pPr lvl="1"/>
            <a:endParaRPr lang="en-US" sz="2667" dirty="0">
              <a:solidFill>
                <a:srgbClr val="595959"/>
              </a:solidFill>
              <a:latin typeface="Helvetica Light"/>
              <a:cs typeface="Helvetica Light"/>
            </a:endParaRPr>
          </a:p>
          <a:p>
            <a:pPr marL="457189" indent="-457189">
              <a:buFont typeface="Wingdings" charset="2"/>
              <a:buChar char="§"/>
            </a:pPr>
            <a:endParaRPr lang="en-US" sz="2667" dirty="0">
              <a:solidFill>
                <a:srgbClr val="595959"/>
              </a:solidFill>
              <a:latin typeface="Helvetica Light"/>
              <a:cs typeface="Helvetica Light"/>
            </a:endParaRPr>
          </a:p>
        </p:txBody>
      </p:sp>
    </p:spTree>
    <p:extLst>
      <p:ext uri="{BB962C8B-B14F-4D97-AF65-F5344CB8AC3E}">
        <p14:creationId xmlns:p14="http://schemas.microsoft.com/office/powerpoint/2010/main" val="1450929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Xamarin’s Unique Approach</a:t>
            </a:r>
          </a:p>
        </p:txBody>
      </p:sp>
      <p:sp>
        <p:nvSpPr>
          <p:cNvPr id="6" name="Rectangle 5"/>
          <p:cNvSpPr/>
          <p:nvPr/>
        </p:nvSpPr>
        <p:spPr>
          <a:xfrm>
            <a:off x="711205" y="2639339"/>
            <a:ext cx="2710999" cy="1175706"/>
          </a:xfrm>
          <a:prstGeom prst="rect">
            <a:avLst/>
          </a:prstGeom>
        </p:spPr>
        <p:txBody>
          <a:bodyPr wrap="none">
            <a:spAutoFit/>
          </a:bodyPr>
          <a:lstStyle/>
          <a:p>
            <a:pPr>
              <a:lnSpc>
                <a:spcPct val="110000"/>
              </a:lnSpc>
            </a:pPr>
            <a:r>
              <a:rPr lang="en-US" sz="3200" dirty="0">
                <a:solidFill>
                  <a:srgbClr val="666666"/>
                </a:solidFill>
                <a:latin typeface="Helvetica Light"/>
                <a:cs typeface="Helvetica Light"/>
              </a:rPr>
              <a:t>Native With </a:t>
            </a:r>
          </a:p>
          <a:p>
            <a:pPr>
              <a:lnSpc>
                <a:spcPct val="110000"/>
              </a:lnSpc>
            </a:pPr>
            <a:r>
              <a:rPr lang="en-US" sz="3200" dirty="0">
                <a:solidFill>
                  <a:srgbClr val="666666"/>
                </a:solidFill>
                <a:latin typeface="Helvetica Light"/>
                <a:cs typeface="Helvetica Light"/>
              </a:rPr>
              <a:t>Code Sharing</a:t>
            </a:r>
          </a:p>
        </p:txBody>
      </p:sp>
      <p:cxnSp>
        <p:nvCxnSpPr>
          <p:cNvPr id="11" name="Straight Connector 10"/>
          <p:cNvCxnSpPr/>
          <p:nvPr/>
        </p:nvCxnSpPr>
        <p:spPr>
          <a:xfrm flipV="1">
            <a:off x="711205" y="2527079"/>
            <a:ext cx="3747911" cy="1795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711205" y="3983346"/>
            <a:ext cx="3747911" cy="17959"/>
          </a:xfrm>
          <a:prstGeom prst="line">
            <a:avLst/>
          </a:prstGeom>
          <a:ln w="3175" cmpd="sng">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3" name="Picture 12" descr="unique.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49206" y="1502603"/>
            <a:ext cx="6319129" cy="4209573"/>
          </a:xfrm>
          <a:prstGeom prst="rect">
            <a:avLst/>
          </a:prstGeom>
        </p:spPr>
      </p:pic>
      <p:sp>
        <p:nvSpPr>
          <p:cNvPr id="3" name="TextBox 2"/>
          <p:cNvSpPr txBox="1"/>
          <p:nvPr/>
        </p:nvSpPr>
        <p:spPr>
          <a:xfrm>
            <a:off x="6945580" y="4724341"/>
            <a:ext cx="3007618" cy="666786"/>
          </a:xfrm>
          <a:prstGeom prst="rect">
            <a:avLst/>
          </a:prstGeom>
          <a:noFill/>
        </p:spPr>
        <p:txBody>
          <a:bodyPr wrap="none" rtlCol="0">
            <a:spAutoFit/>
          </a:bodyPr>
          <a:lstStyle/>
          <a:p>
            <a:r>
              <a:rPr lang="en-US" sz="3733" dirty="0">
                <a:solidFill>
                  <a:schemeClr val="bg1"/>
                </a:solidFill>
              </a:rPr>
              <a:t>Business Layer</a:t>
            </a:r>
          </a:p>
        </p:txBody>
      </p:sp>
    </p:spTree>
    <p:extLst>
      <p:ext uri="{BB962C8B-B14F-4D97-AF65-F5344CB8AC3E}">
        <p14:creationId xmlns:p14="http://schemas.microsoft.com/office/powerpoint/2010/main" val="17308623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Windows APIs</a:t>
            </a:r>
          </a:p>
        </p:txBody>
      </p:sp>
      <p:pic>
        <p:nvPicPr>
          <p:cNvPr id="8" name="Picture 7" descr="Windows C#.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29347" y="1441580"/>
            <a:ext cx="7099747" cy="4338733"/>
          </a:xfrm>
          <a:prstGeom prst="rect">
            <a:avLst/>
          </a:prstGeom>
        </p:spPr>
      </p:pic>
      <p:sp>
        <p:nvSpPr>
          <p:cNvPr id="2" name="Rectangle 1"/>
          <p:cNvSpPr/>
          <p:nvPr/>
        </p:nvSpPr>
        <p:spPr>
          <a:xfrm>
            <a:off x="2543080" y="2749247"/>
            <a:ext cx="1896533" cy="389467"/>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 name="Rectangle 4"/>
          <p:cNvSpPr/>
          <p:nvPr/>
        </p:nvSpPr>
        <p:spPr>
          <a:xfrm>
            <a:off x="2729347" y="1817913"/>
            <a:ext cx="2336800" cy="389467"/>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ectangle 5"/>
          <p:cNvSpPr/>
          <p:nvPr/>
        </p:nvSpPr>
        <p:spPr>
          <a:xfrm>
            <a:off x="5269347" y="1314580"/>
            <a:ext cx="1896533" cy="389467"/>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Rectangle 6"/>
          <p:cNvSpPr/>
          <p:nvPr/>
        </p:nvSpPr>
        <p:spPr>
          <a:xfrm>
            <a:off x="7369080" y="1817914"/>
            <a:ext cx="2460013" cy="463247"/>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Rectangle 8"/>
          <p:cNvSpPr/>
          <p:nvPr/>
        </p:nvSpPr>
        <p:spPr>
          <a:xfrm>
            <a:off x="7983360" y="2772227"/>
            <a:ext cx="1896533" cy="389467"/>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5167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iOS APIs | 100% Coverage</a:t>
            </a:r>
          </a:p>
        </p:txBody>
      </p:sp>
      <p:pic>
        <p:nvPicPr>
          <p:cNvPr id="4" name="Picture 3" descr="iOS C#.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32541" y="1441580"/>
            <a:ext cx="6040940" cy="4338733"/>
          </a:xfrm>
          <a:prstGeom prst="rect">
            <a:avLst/>
          </a:prstGeom>
        </p:spPr>
      </p:pic>
    </p:spTree>
    <p:extLst>
      <p:ext uri="{BB962C8B-B14F-4D97-AF65-F5344CB8AC3E}">
        <p14:creationId xmlns:p14="http://schemas.microsoft.com/office/powerpoint/2010/main" val="9596584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Android APIs | 100% Coverage</a:t>
            </a:r>
          </a:p>
        </p:txBody>
      </p:sp>
      <p:pic>
        <p:nvPicPr>
          <p:cNvPr id="4" name="Picture 3" descr="Android C#.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75077" y="1441580"/>
            <a:ext cx="6310883" cy="4338733"/>
          </a:xfrm>
          <a:prstGeom prst="rect">
            <a:avLst/>
          </a:prstGeom>
        </p:spPr>
      </p:pic>
    </p:spTree>
    <p:extLst>
      <p:ext uri="{BB962C8B-B14F-4D97-AF65-F5344CB8AC3E}">
        <p14:creationId xmlns:p14="http://schemas.microsoft.com/office/powerpoint/2010/main" val="8303918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600" y="2428869"/>
            <a:ext cx="10972800" cy="556044"/>
          </a:xfrm>
        </p:spPr>
        <p:txBody>
          <a:bodyPr>
            <a:noAutofit/>
          </a:bodyPr>
          <a:lstStyle/>
          <a:p>
            <a:pPr marL="0" indent="0" algn="ctr">
              <a:buNone/>
            </a:pPr>
            <a:r>
              <a:rPr lang="en-US" sz="3467" dirty="0">
                <a:solidFill>
                  <a:srgbClr val="666666"/>
                </a:solidFill>
              </a:rPr>
              <a:t>Anything you can do in Objective-C, Swift, or Java </a:t>
            </a:r>
            <a:br>
              <a:rPr lang="en-US" sz="3467" dirty="0">
                <a:solidFill>
                  <a:srgbClr val="666666"/>
                </a:solidFill>
              </a:rPr>
            </a:br>
            <a:r>
              <a:rPr lang="en-US" sz="3467" dirty="0">
                <a:solidFill>
                  <a:srgbClr val="666666"/>
                </a:solidFill>
              </a:rPr>
              <a:t>can be done in C# with Xamarin using </a:t>
            </a:r>
          </a:p>
          <a:p>
            <a:pPr marL="0" indent="0" algn="ctr">
              <a:buNone/>
            </a:pPr>
            <a:r>
              <a:rPr lang="en-US" sz="3467" dirty="0">
                <a:solidFill>
                  <a:srgbClr val="666666"/>
                </a:solidFill>
              </a:rPr>
              <a:t>Visual Studio or </a:t>
            </a:r>
            <a:r>
              <a:rPr lang="en-US" sz="3467" dirty="0" err="1">
                <a:solidFill>
                  <a:srgbClr val="666666"/>
                </a:solidFill>
              </a:rPr>
              <a:t>Xamarin</a:t>
            </a:r>
            <a:r>
              <a:rPr lang="en-US" sz="3467" dirty="0">
                <a:solidFill>
                  <a:srgbClr val="666666"/>
                </a:solidFill>
              </a:rPr>
              <a:t> Studio on a Mac</a:t>
            </a:r>
          </a:p>
        </p:txBody>
      </p:sp>
    </p:spTree>
    <p:extLst>
      <p:ext uri="{BB962C8B-B14F-4D97-AF65-F5344CB8AC3E}">
        <p14:creationId xmlns:p14="http://schemas.microsoft.com/office/powerpoint/2010/main" val="21036757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5277" y="408899"/>
            <a:ext cx="4426723" cy="679157"/>
          </a:xfrm>
        </p:spPr>
        <p:txBody>
          <a:bodyPr>
            <a:noAutofit/>
          </a:bodyPr>
          <a:lstStyle/>
          <a:p>
            <a:r>
              <a:rPr lang="en-US" sz="4000" dirty="0"/>
              <a:t>Xamarin Designer for Android</a:t>
            </a:r>
          </a:p>
        </p:txBody>
      </p:sp>
      <p:sp>
        <p:nvSpPr>
          <p:cNvPr id="9" name="TextBox 8"/>
          <p:cNvSpPr txBox="1"/>
          <p:nvPr/>
        </p:nvSpPr>
        <p:spPr>
          <a:xfrm>
            <a:off x="7958667" y="1684997"/>
            <a:ext cx="4097867" cy="3416320"/>
          </a:xfrm>
          <a:prstGeom prst="rect">
            <a:avLst/>
          </a:prstGeom>
          <a:noFill/>
        </p:spPr>
        <p:txBody>
          <a:bodyPr wrap="square" rtlCol="0">
            <a:spAutoFit/>
          </a:bodyPr>
          <a:lstStyle/>
          <a:p>
            <a:r>
              <a:rPr lang="en-US" sz="2400" dirty="0">
                <a:solidFill>
                  <a:srgbClr val="595959"/>
                </a:solidFill>
                <a:latin typeface="Helvetica Light"/>
                <a:cs typeface="Helvetica Light"/>
              </a:rPr>
              <a:t>Fully integrated into Xamarin Studio &amp; Visual Studio</a:t>
            </a:r>
          </a:p>
          <a:p>
            <a:endParaRPr lang="en-US" sz="2400" dirty="0">
              <a:solidFill>
                <a:srgbClr val="595959"/>
              </a:solidFill>
              <a:latin typeface="Helvetica Light"/>
              <a:cs typeface="Helvetica Light"/>
            </a:endParaRPr>
          </a:p>
          <a:p>
            <a:r>
              <a:rPr lang="en-US" sz="2400" dirty="0">
                <a:solidFill>
                  <a:srgbClr val="595959"/>
                </a:solidFill>
                <a:latin typeface="Helvetica Light"/>
                <a:cs typeface="Helvetica Light"/>
              </a:rPr>
              <a:t>Multi-resolution editing</a:t>
            </a:r>
          </a:p>
          <a:p>
            <a:endParaRPr lang="en-US" sz="2400" dirty="0">
              <a:solidFill>
                <a:srgbClr val="595959"/>
              </a:solidFill>
              <a:latin typeface="Helvetica Light"/>
              <a:cs typeface="Helvetica Light"/>
            </a:endParaRPr>
          </a:p>
          <a:p>
            <a:r>
              <a:rPr lang="en-US" sz="2400" dirty="0">
                <a:solidFill>
                  <a:srgbClr val="595959"/>
                </a:solidFill>
                <a:latin typeface="Helvetica Light"/>
                <a:cs typeface="Helvetica Light"/>
              </a:rPr>
              <a:t>Easy switch between design and Android XML</a:t>
            </a:r>
          </a:p>
          <a:p>
            <a:endParaRPr lang="en-US" sz="2400" dirty="0">
              <a:solidFill>
                <a:srgbClr val="595959"/>
              </a:solidFill>
              <a:latin typeface="Helvetica Light"/>
              <a:cs typeface="Helvetica Light"/>
            </a:endParaRPr>
          </a:p>
          <a:p>
            <a:r>
              <a:rPr lang="en-US" sz="2400" dirty="0">
                <a:solidFill>
                  <a:srgbClr val="595959"/>
                </a:solidFill>
                <a:latin typeface="Helvetica Light"/>
                <a:cs typeface="Helvetica Light"/>
              </a:rPr>
              <a:t>Shipping for over 2 years</a:t>
            </a:r>
          </a:p>
        </p:txBody>
      </p:sp>
      <p:pic>
        <p:nvPicPr>
          <p:cNvPr id="4" name="Picture 3" descr="Screen Shot 2014-05-28 at 11.02.37 A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32315" y="1254394"/>
            <a:ext cx="7426004" cy="4641252"/>
          </a:xfrm>
          <a:prstGeom prst="rect">
            <a:avLst/>
          </a:prstGeom>
        </p:spPr>
      </p:pic>
    </p:spTree>
    <p:extLst>
      <p:ext uri="{BB962C8B-B14F-4D97-AF65-F5344CB8AC3E}">
        <p14:creationId xmlns:p14="http://schemas.microsoft.com/office/powerpoint/2010/main" val="4394864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1861</Words>
  <Application>Microsoft Macintosh PowerPoint</Application>
  <PresentationFormat>Widescreen</PresentationFormat>
  <Paragraphs>359</Paragraphs>
  <Slides>38</Slides>
  <Notes>17</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38</vt:i4>
      </vt:variant>
    </vt:vector>
  </HeadingPairs>
  <TitlesOfParts>
    <vt:vector size="54" baseType="lpstr">
      <vt:lpstr>Calibri</vt:lpstr>
      <vt:lpstr>Calibri Light</vt:lpstr>
      <vt:lpstr>Consolas</vt:lpstr>
      <vt:lpstr>Gill Sans</vt:lpstr>
      <vt:lpstr>Helvetica</vt:lpstr>
      <vt:lpstr>Helvetica Light</vt:lpstr>
      <vt:lpstr>Helvetica Neue Light</vt:lpstr>
      <vt:lpstr>Lucida Console</vt:lpstr>
      <vt:lpstr>ＭＳ Ｐゴシック</vt:lpstr>
      <vt:lpstr>MS UI Gothic</vt:lpstr>
      <vt:lpstr>Segoe UI Light</vt:lpstr>
      <vt:lpstr>Times New Roman</vt:lpstr>
      <vt:lpstr>Wingdings</vt:lpstr>
      <vt:lpstr>ヒラギノ角ゴ ProN W3</vt:lpstr>
      <vt:lpstr>Arial</vt:lpstr>
      <vt:lpstr>Office Theme</vt:lpstr>
      <vt:lpstr>An Introduction to Xamarin.Forms</vt:lpstr>
      <vt:lpstr>About Me</vt:lpstr>
      <vt:lpstr>PowerPoint Presentation</vt:lpstr>
      <vt:lpstr>Xamarin’s Unique Approach</vt:lpstr>
      <vt:lpstr>Windows APIs</vt:lpstr>
      <vt:lpstr>iOS APIs | 100% Coverage</vt:lpstr>
      <vt:lpstr>Android APIs | 100% Coverage</vt:lpstr>
      <vt:lpstr>PowerPoint Presentation</vt:lpstr>
      <vt:lpstr>Xamarin Designer for Android</vt:lpstr>
      <vt:lpstr>Xamarin Designer for iOS</vt:lpstr>
      <vt:lpstr>PowerPoint Presentation</vt:lpstr>
      <vt:lpstr>Xamarin + Xamarin.Forms</vt:lpstr>
      <vt:lpstr>What’s Included</vt:lpstr>
      <vt:lpstr>Pages</vt:lpstr>
      <vt:lpstr>Layouts</vt:lpstr>
      <vt:lpstr>Controls</vt:lpstr>
      <vt:lpstr>Trends</vt:lpstr>
      <vt:lpstr>XAML</vt:lpstr>
      <vt:lpstr>PowerPoint Presentation</vt:lpstr>
      <vt:lpstr>PowerPoint Presentation</vt:lpstr>
      <vt:lpstr>PowerPoint Presentation</vt:lpstr>
      <vt:lpstr>MVVM</vt:lpstr>
      <vt:lpstr>WHY?</vt:lpstr>
      <vt:lpstr>PowerPoint Presentation</vt:lpstr>
      <vt:lpstr>What is the Model?</vt:lpstr>
      <vt:lpstr>What is the View?</vt:lpstr>
      <vt:lpstr>What is the ViewModel?</vt:lpstr>
      <vt:lpstr>What is the ViewModel?</vt:lpstr>
      <vt:lpstr>What is the ViewModel?</vt:lpstr>
      <vt:lpstr>What is the ViewModel?</vt:lpstr>
      <vt:lpstr>Creating ViewModels</vt:lpstr>
      <vt:lpstr>Connecting a View and ViewModel</vt:lpstr>
      <vt:lpstr>MVVM Pros and Cons</vt:lpstr>
      <vt:lpstr>Event Handling</vt:lpstr>
      <vt:lpstr>Commands</vt:lpstr>
      <vt:lpstr>Commands in Xamarin.Forms</vt:lpstr>
      <vt:lpstr>Demo Time !!</vt:lpstr>
      <vt:lpstr>Resources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Mif Masterz</dc:creator>
  <cp:lastModifiedBy>Mif Masterz</cp:lastModifiedBy>
  <cp:revision>9</cp:revision>
  <dcterms:created xsi:type="dcterms:W3CDTF">2017-04-01T05:18:00Z</dcterms:created>
  <dcterms:modified xsi:type="dcterms:W3CDTF">2017-04-03T00:14:48Z</dcterms:modified>
</cp:coreProperties>
</file>